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70" r:id="rId3"/>
    <p:sldId id="273" r:id="rId4"/>
    <p:sldId id="274" r:id="rId5"/>
    <p:sldId id="275" r:id="rId6"/>
    <p:sldId id="258" r:id="rId7"/>
  </p:sldIdLst>
  <p:sldSz cx="12192000" cy="6858000"/>
  <p:notesSz cx="6805613" cy="99441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lle Sofie Wentzer" initials="HSW" lastIdx="3" clrIdx="0">
    <p:extLst>
      <p:ext uri="{19B8F6BF-5375-455C-9EA6-DF929625EA0E}">
        <p15:presenceInfo xmlns:p15="http://schemas.microsoft.com/office/powerpoint/2012/main" userId="S-1-5-21-2100284113-1573851820-878952375-321321" providerId="AD"/>
      </p:ext>
    </p:extLst>
  </p:cmAuthor>
  <p:cmAuthor id="2" name="Morten Koburg Thomsen" initials="MKT" lastIdx="3" clrIdx="1">
    <p:extLst>
      <p:ext uri="{19B8F6BF-5375-455C-9EA6-DF929625EA0E}">
        <p15:presenceInfo xmlns:p15="http://schemas.microsoft.com/office/powerpoint/2012/main" userId="S-1-5-21-2100284113-1573851820-878952375-3214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34"/>
  </p:normalViewPr>
  <p:slideViewPr>
    <p:cSldViewPr snapToGrid="0" snapToObjects="1">
      <p:cViewPr varScale="1">
        <p:scale>
          <a:sx n="111" d="100"/>
          <a:sy n="111" d="100"/>
        </p:scale>
        <p:origin x="4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920F2C-7B40-2B4B-82D5-6CACFBABB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A263F57-EC99-DE42-946A-1C0E36A4C6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19527FF-1BDB-414C-8A4E-26C668C9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FFB1BD6-E114-444B-B6CB-7CB5996B8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1479AB5-72DF-C04C-AE68-11CAF2162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4549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5901E0-FE5E-3841-8730-D0E80826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8A09F33-30B9-C54E-83FD-E7DD4AFEC1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ABBAB8B-6898-584C-BCA7-EEC728EBB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EBD0114-8A6C-1244-9916-083B02C37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0AF84A4-63D1-F64F-B7BE-3CA0E0FA9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9696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2A4EE288-01B3-0346-AFD5-50F53ED618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8A35944-6A1E-2547-A7E2-FB802D000D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CBE94C7-251C-C04E-9129-24DF67286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ECEE7FC-EEE8-DF45-AA7D-E5C92E11A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CA74BC9-3917-7E43-BBFB-514DA9A55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2207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47AF6D-CD63-4045-92AB-6E70ACE79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B4C11E7-B2B8-2C41-AB8D-2FC303B77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BC3A359-F843-A543-A18D-D7F30E272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C36AA32-6F30-1342-BE30-433B447FC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A63EBB9-2562-414A-B3F3-700F6CEC0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5652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12264E-3E2D-894F-952A-CD2E1AB6F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CD3D9C0-0A29-2948-8E82-638936FB9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5D41A76-5219-DB47-99FE-1E4E2E588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C11330A-C451-D44D-8AC6-1F9E3B8A2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C18E5DA-2222-AB4B-963C-4F0512B5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7696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E2ED36-94EE-3D46-86DE-92DFD5BF8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9239CD9-2A71-B341-B1F1-9D7527355E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48791D3-7D89-1942-AA72-D4295877C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2935215-9B8F-414D-9C93-E3A44A681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A6DD730-5DDC-9A44-A6AE-83F128C8D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628EA4D-8BF1-FB4D-90ED-78CAEA09A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746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99A6AF-A300-3C49-B6B7-95C46F256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3BC4CCC-60D2-D24F-96CF-D8B3BEDF5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E46A3CE6-6B5E-9948-AA65-AA0EF7943D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D1D55B56-5ECE-F84D-AD37-18F8F97735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0DF1EF7-CBCB-7E40-85B2-13622186D2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AC74004-285E-9545-A9A9-E22FE13F7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2B9BC5B8-32B9-C74F-9653-72430BBB1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3247615-FD2A-AF4A-83CC-49472360E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4186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57BA73-CD94-9343-A7E9-396F55D3B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1B6E953-E192-EC45-8B93-915DDE239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46FDCC3-902F-DC4F-921A-E4765B7B2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40993D3-C895-B04E-955C-8A20F66BB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3225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9A45FF1-7BD4-CA4B-AF3C-E3FA92504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D66F4F4B-43F4-B948-B997-E173C47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F37CEFA1-9D88-914A-87AB-CB666DBE2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814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A410C2-3D89-6C40-8851-BF82196A6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D98AE79-A69B-854E-8697-E2D96408B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F685B26-9C55-4E49-A47A-FB1924C48A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1C37B69-B71F-6342-B997-BB6173137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05D5D22-D3D1-9F44-BAB1-56F45DD28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82F0B39-2310-044C-8745-08CD89924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41221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C7CC15-AEB3-6241-A8B0-67C784139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6B52A27-D33A-2E4D-9413-4B1A001EAD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A69DFF0-181A-124F-A1B9-B39109DD5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A268A3D-7BD5-054C-9E53-5004F78C8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3F21DF9-9804-D140-8272-7B8C5B7BB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D24509B-30E5-EB49-804F-E834D72F9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3276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C002E7D-88FF-0649-9965-08C05F69E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0CBF0F7-BA2E-6A43-9921-AB00BC323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4E211AC-A9B7-264C-8A71-C253D4C044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BFD3D55-B8FA-2C4C-B0A6-17936B8E35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9836844-BDAC-B347-BE8B-B162EF8CCD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825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jpg"/><Relationship Id="rId5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led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4274" y="2486439"/>
            <a:ext cx="3367919" cy="347411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394364" cy="1600200"/>
          </a:xfrm>
        </p:spPr>
        <p:txBody>
          <a:bodyPr/>
          <a:lstStyle/>
          <a:p>
            <a:r>
              <a:rPr lang="en-US" dirty="0"/>
              <a:t>Virtuelle-4-parts </a:t>
            </a:r>
            <a:r>
              <a:rPr lang="en-US" dirty="0" err="1" smtClean="0"/>
              <a:t>Møder</a:t>
            </a:r>
            <a:endParaRPr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00651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da-DK" dirty="0"/>
              <a:t>Øger </a:t>
            </a:r>
            <a:r>
              <a:rPr lang="da-DK" dirty="0" smtClean="0"/>
              <a:t>patientsikkerheden, </a:t>
            </a:r>
            <a:r>
              <a:rPr lang="da-DK" b="1" dirty="0"/>
              <a:t>FORDI</a:t>
            </a:r>
            <a:r>
              <a:rPr lang="da-DK" dirty="0"/>
              <a:t> behandling, medicinering </a:t>
            </a:r>
            <a:r>
              <a:rPr lang="da-DK" dirty="0" smtClean="0"/>
              <a:t>og opfølgning </a:t>
            </a:r>
            <a:r>
              <a:rPr lang="da-DK" dirty="0"/>
              <a:t>aftales </a:t>
            </a:r>
            <a:r>
              <a:rPr lang="da-DK" dirty="0" smtClean="0"/>
              <a:t>imellem </a:t>
            </a:r>
            <a:r>
              <a:rPr lang="da-DK" dirty="0"/>
              <a:t>alle parter </a:t>
            </a:r>
          </a:p>
          <a:p>
            <a:pPr lvl="0"/>
            <a:r>
              <a:rPr lang="da-DK" dirty="0"/>
              <a:t>Skaber tryghed for patient og pårørende ved </a:t>
            </a:r>
            <a:r>
              <a:rPr lang="da-DK" dirty="0" smtClean="0"/>
              <a:t>sektorovergange, </a:t>
            </a:r>
            <a:r>
              <a:rPr lang="da-DK" b="1" dirty="0"/>
              <a:t>FORDI </a:t>
            </a:r>
            <a:r>
              <a:rPr lang="da-DK" dirty="0"/>
              <a:t>alle har hørt det samme</a:t>
            </a:r>
          </a:p>
          <a:p>
            <a:pPr lvl="0"/>
            <a:r>
              <a:rPr lang="da-DK" dirty="0"/>
              <a:t>Muliggør koordinering og samarbejde om fælles sammenhængende </a:t>
            </a:r>
            <a:r>
              <a:rPr lang="da-DK" dirty="0" smtClean="0"/>
              <a:t>løsninger, </a:t>
            </a:r>
            <a:r>
              <a:rPr lang="da-DK" b="1" dirty="0"/>
              <a:t>FORDI</a:t>
            </a:r>
            <a:r>
              <a:rPr lang="da-DK" dirty="0"/>
              <a:t> alle parter byder ind med forslag</a:t>
            </a:r>
          </a:p>
          <a:p>
            <a:pPr lvl="0"/>
            <a:r>
              <a:rPr lang="da-DK" dirty="0"/>
              <a:t>Skaber viden- og </a:t>
            </a:r>
            <a:r>
              <a:rPr lang="da-DK" dirty="0" smtClean="0"/>
              <a:t>datadeling, </a:t>
            </a:r>
            <a:r>
              <a:rPr lang="da-DK" b="1" dirty="0"/>
              <a:t>FORDI </a:t>
            </a:r>
            <a:r>
              <a:rPr lang="da-DK" dirty="0"/>
              <a:t>der opstår en cirkulær forståelse af borgerens forløb </a:t>
            </a:r>
          </a:p>
          <a:p>
            <a:pPr lvl="0"/>
            <a:r>
              <a:rPr lang="da-DK" dirty="0"/>
              <a:t>Bidrager til kvalitet i det efterfølgende </a:t>
            </a:r>
            <a:r>
              <a:rPr lang="da-DK" dirty="0" smtClean="0"/>
              <a:t>forløb, </a:t>
            </a:r>
            <a:r>
              <a:rPr lang="da-DK" b="1" dirty="0"/>
              <a:t>FORDI</a:t>
            </a:r>
            <a:r>
              <a:rPr lang="da-DK" dirty="0"/>
              <a:t> der aftales opfølgende hjemmebesøg af egen læge </a:t>
            </a:r>
          </a:p>
          <a:p>
            <a:pPr lvl="0"/>
            <a:r>
              <a:rPr lang="da-DK" dirty="0" smtClean="0"/>
              <a:t>Forebygger misforståelser, </a:t>
            </a:r>
            <a:r>
              <a:rPr lang="da-DK" b="1" dirty="0"/>
              <a:t>FORDI</a:t>
            </a:r>
            <a:r>
              <a:rPr lang="da-DK" dirty="0"/>
              <a:t> aktørernes manglende viden om </a:t>
            </a:r>
            <a:r>
              <a:rPr lang="da-DK" i="1" dirty="0"/>
              <a:t>den anden</a:t>
            </a:r>
            <a:r>
              <a:rPr lang="da-DK" dirty="0"/>
              <a:t> bliver tydelig.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000" dirty="0"/>
          </a:p>
        </p:txBody>
      </p:sp>
      <p:sp>
        <p:nvSpPr>
          <p:cNvPr id="10" name="Tekstfelt 9"/>
          <p:cNvSpPr txBox="1"/>
          <p:nvPr/>
        </p:nvSpPr>
        <p:spPr>
          <a:xfrm>
            <a:off x="7322024" y="12573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Rektangel 10"/>
          <p:cNvSpPr/>
          <p:nvPr/>
        </p:nvSpPr>
        <p:spPr>
          <a:xfrm>
            <a:off x="6762465" y="1474290"/>
            <a:ext cx="44218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Drejebog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til</a:t>
            </a:r>
            <a:endParaRPr lang="en-U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en-US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Tværsektorielle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videomøder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(V4M)</a:t>
            </a:r>
          </a:p>
        </p:txBody>
      </p:sp>
      <p:pic>
        <p:nvPicPr>
          <p:cNvPr id="9" name="Grafik 2">
            <a:extLst>
              <a:ext uri="{FF2B5EF4-FFF2-40B4-BE49-F238E27FC236}">
                <a16:creationId xmlns:a16="http://schemas.microsoft.com/office/drawing/2014/main" id="{6118BBC1-6776-44C9-9B76-645209AD628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0750604" y="6147377"/>
            <a:ext cx="867469" cy="594377"/>
          </a:xfrm>
          <a:prstGeom prst="rect">
            <a:avLst/>
          </a:prstGeom>
        </p:spPr>
      </p:pic>
      <p:pic>
        <p:nvPicPr>
          <p:cNvPr id="13" name="Pladsholder til indhold 3">
            <a:extLst>
              <a:ext uri="{FF2B5EF4-FFF2-40B4-BE49-F238E27FC236}">
                <a16:creationId xmlns:a16="http://schemas.microsoft.com/office/drawing/2014/main" id="{6702B066-2D82-A845-906F-1D9264B98471}"/>
              </a:ext>
            </a:extLst>
          </p:cNvPr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298"/>
          <a:stretch/>
        </p:blipFill>
        <p:spPr>
          <a:xfrm>
            <a:off x="463087" y="5961899"/>
            <a:ext cx="1125354" cy="779855"/>
          </a:xfrm>
          <a:prstGeom prst="rect">
            <a:avLst/>
          </a:prstGeom>
        </p:spPr>
      </p:pic>
      <p:pic>
        <p:nvPicPr>
          <p:cNvPr id="14" name="Pladsholder til indhold 3">
            <a:extLst>
              <a:ext uri="{FF2B5EF4-FFF2-40B4-BE49-F238E27FC236}">
                <a16:creationId xmlns:a16="http://schemas.microsoft.com/office/drawing/2014/main" id="{6702B066-2D82-A845-906F-1D9264B98471}"/>
              </a:ext>
            </a:extLst>
          </p:cNvPr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80" r="19550" b="1503"/>
          <a:stretch/>
        </p:blipFill>
        <p:spPr>
          <a:xfrm>
            <a:off x="4156400" y="5960554"/>
            <a:ext cx="1511166" cy="781200"/>
          </a:xfrm>
          <a:prstGeom prst="rect">
            <a:avLst/>
          </a:prstGeom>
        </p:spPr>
      </p:pic>
      <p:pic>
        <p:nvPicPr>
          <p:cNvPr id="15" name="Pladsholder til indhold 3">
            <a:extLst>
              <a:ext uri="{FF2B5EF4-FFF2-40B4-BE49-F238E27FC236}">
                <a16:creationId xmlns:a16="http://schemas.microsoft.com/office/drawing/2014/main" id="{6702B066-2D82-A845-906F-1D9264B98471}"/>
              </a:ext>
            </a:extLst>
          </p:cNvPr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70" r="69436"/>
          <a:stretch/>
        </p:blipFill>
        <p:spPr>
          <a:xfrm>
            <a:off x="2462353" y="5961899"/>
            <a:ext cx="1029903" cy="779855"/>
          </a:xfrm>
          <a:prstGeom prst="rect">
            <a:avLst/>
          </a:prstGeom>
        </p:spPr>
      </p:pic>
      <p:pic>
        <p:nvPicPr>
          <p:cNvPr id="17" name="Pladsholder til indhold 3">
            <a:extLst>
              <a:ext uri="{FF2B5EF4-FFF2-40B4-BE49-F238E27FC236}">
                <a16:creationId xmlns:a16="http://schemas.microsoft.com/office/drawing/2014/main" id="{6702B066-2D82-A845-906F-1D9264B98471}"/>
              </a:ext>
            </a:extLst>
          </p:cNvPr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52" t="1" b="-5398"/>
          <a:stretch/>
        </p:blipFill>
        <p:spPr>
          <a:xfrm>
            <a:off x="6462570" y="5960554"/>
            <a:ext cx="1603408" cy="781200"/>
          </a:xfrm>
          <a:prstGeom prst="rect">
            <a:avLst/>
          </a:prstGeom>
        </p:spPr>
      </p:pic>
      <p:pic>
        <p:nvPicPr>
          <p:cNvPr id="3" name="Billed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788" y="787121"/>
            <a:ext cx="748653" cy="68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80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felt 5"/>
          <p:cNvSpPr txBox="1"/>
          <p:nvPr/>
        </p:nvSpPr>
        <p:spPr>
          <a:xfrm>
            <a:off x="255576" y="278294"/>
            <a:ext cx="5442579" cy="608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da-DK" sz="2800" dirty="0">
                <a:latin typeface="+mj-lt"/>
                <a:ea typeface="+mj-ea"/>
                <a:cs typeface="+mj-cs"/>
              </a:rPr>
              <a:t>Formål med V4M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da-DK" sz="1300" b="1" dirty="0"/>
              <a:t>HVORFOR:</a:t>
            </a:r>
            <a:r>
              <a:rPr lang="da-DK" sz="1300" dirty="0"/>
              <a:t> </a:t>
            </a:r>
            <a:r>
              <a:rPr lang="da-DK" sz="1300" dirty="0" smtClean="0"/>
              <a:t>4-parts </a:t>
            </a:r>
            <a:r>
              <a:rPr lang="da-DK" sz="1300" dirty="0"/>
              <a:t>videomøder (V4M) bidrager til kvaliteten i videndeling og fælles mål og plan. Borgernes tilfredshed og patientsikkerhed på tværs af sektorerne </a:t>
            </a:r>
            <a:r>
              <a:rPr lang="da-DK" sz="1300" dirty="0" smtClean="0"/>
              <a:t>styrkes, </a:t>
            </a:r>
            <a:r>
              <a:rPr lang="da-DK" sz="1300" dirty="0"/>
              <a:t>og uhensigtsmæssige indlæggelser og udskrivelse forebygges.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da-DK" sz="1300" b="1" dirty="0"/>
              <a:t>HVOR og HVORDAN: </a:t>
            </a:r>
            <a:r>
              <a:rPr lang="da-DK" sz="1300" dirty="0"/>
              <a:t>Videomøderne gennemføres på patientens sengestue på hospitalet, hvor pårørende har mulighed for at deltage fysisk eller via video. På sengestuen er desuden læge og </a:t>
            </a:r>
            <a:r>
              <a:rPr lang="da-DK" sz="1300" dirty="0" smtClean="0"/>
              <a:t>sygeplejerske/terapeut til stede, </a:t>
            </a:r>
            <a:r>
              <a:rPr lang="da-DK" sz="1300" dirty="0"/>
              <a:t>der har kendskab til patienten. Derudover deltager mødeleder, der styrer samtalen og teknikken. Via video deltager egen læge, kommunens </a:t>
            </a:r>
            <a:r>
              <a:rPr lang="da-DK" sz="1300" dirty="0" err="1" smtClean="0"/>
              <a:t>sundhedsprofes</a:t>
            </a:r>
            <a:r>
              <a:rPr lang="da-DK" sz="1300" dirty="0" smtClean="0"/>
              <a:t>-sionelle </a:t>
            </a:r>
            <a:r>
              <a:rPr lang="da-DK" sz="1300" dirty="0"/>
              <a:t>og evt. pårørende.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da-DK" sz="1300" b="1" dirty="0"/>
              <a:t>HVAD: </a:t>
            </a:r>
            <a:r>
              <a:rPr lang="da-DK" sz="1300" dirty="0"/>
              <a:t>Indholdet i samtalen tager udgangspunkt i, hvad der er vigtigst for patienten, og den </a:t>
            </a:r>
            <a:r>
              <a:rPr lang="da-DK" sz="1300" dirty="0" smtClean="0"/>
              <a:t>bekymring, som </a:t>
            </a:r>
            <a:r>
              <a:rPr lang="da-DK" sz="1300" dirty="0"/>
              <a:t>patient og pårørende og de sundhedsprofessionelle kan have til indlæggelse og efterforløb. Det er en dialogisk samtale, hvor der deles viden og aftales fælles mål og plan for forløbet.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da-DK" sz="1300" b="1" dirty="0"/>
              <a:t>HVEM: </a:t>
            </a:r>
            <a:r>
              <a:rPr lang="da-DK" sz="1300" dirty="0"/>
              <a:t>Deltagerne inviteres via mail og med et link til det regionale mødested VDX. Deltagerne kan tilgå mødet via mobil, tablet og computer. 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da-DK" sz="1300" b="1" dirty="0"/>
              <a:t>OUTPUT:</a:t>
            </a:r>
            <a:r>
              <a:rPr lang="da-DK" sz="1300" dirty="0"/>
              <a:t>  Hospitalets sygeplejerske og læge skriver notat til alle med beskrivelse af plan og aftaler. Samtalenotat til egen læge formidles via epikrisen.</a:t>
            </a:r>
          </a:p>
          <a:p>
            <a:endParaRPr lang="en-US" sz="1400" dirty="0"/>
          </a:p>
        </p:txBody>
      </p:sp>
      <p:sp>
        <p:nvSpPr>
          <p:cNvPr id="7" name="Pladsholder til indhold 6"/>
          <p:cNvSpPr>
            <a:spLocks noGrp="1"/>
          </p:cNvSpPr>
          <p:nvPr>
            <p:ph idx="1"/>
          </p:nvPr>
        </p:nvSpPr>
        <p:spPr>
          <a:xfrm>
            <a:off x="6583679" y="1672624"/>
            <a:ext cx="4928136" cy="40696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900" dirty="0" err="1"/>
              <a:t>Drejebog</a:t>
            </a:r>
            <a:r>
              <a:rPr lang="en-US" sz="1900" dirty="0"/>
              <a:t> for </a:t>
            </a:r>
            <a:r>
              <a:rPr lang="en-US" sz="1900" dirty="0" smtClean="0"/>
              <a:t>Virtuelle-4-parts </a:t>
            </a:r>
            <a:r>
              <a:rPr lang="en-US" sz="1900" dirty="0" err="1"/>
              <a:t>møder</a:t>
            </a:r>
            <a:r>
              <a:rPr lang="en-US" sz="1900" dirty="0"/>
              <a:t> er </a:t>
            </a:r>
            <a:r>
              <a:rPr lang="en-US" sz="1900" dirty="0" err="1"/>
              <a:t>udviklet</a:t>
            </a:r>
            <a:r>
              <a:rPr lang="en-US" sz="1900" dirty="0"/>
              <a:t> </a:t>
            </a:r>
            <a:r>
              <a:rPr lang="en-US" sz="1900" dirty="0" err="1"/>
              <a:t>i</a:t>
            </a:r>
            <a:r>
              <a:rPr lang="en-US" sz="1900" dirty="0"/>
              <a:t> et </a:t>
            </a:r>
            <a:r>
              <a:rPr lang="en-US" sz="1900" dirty="0" err="1" smtClean="0"/>
              <a:t>aktionsforskningsdesign</a:t>
            </a:r>
            <a:r>
              <a:rPr lang="en-US" sz="1900" dirty="0" smtClean="0"/>
              <a:t> </a:t>
            </a:r>
            <a:r>
              <a:rPr lang="en-US" sz="1900" dirty="0" err="1"/>
              <a:t>mellem</a:t>
            </a:r>
            <a:r>
              <a:rPr lang="en-US" sz="1900" dirty="0"/>
              <a:t>:</a:t>
            </a:r>
          </a:p>
          <a:p>
            <a:pPr marL="457200" lvl="1" indent="0">
              <a:buNone/>
            </a:pPr>
            <a:r>
              <a:rPr lang="en-US" sz="1600" dirty="0" err="1" smtClean="0"/>
              <a:t>Slagelse</a:t>
            </a:r>
            <a:r>
              <a:rPr lang="en-US" sz="1600" dirty="0" smtClean="0"/>
              <a:t> </a:t>
            </a:r>
            <a:r>
              <a:rPr lang="en-US" sz="1600" dirty="0" err="1"/>
              <a:t>Sygehus</a:t>
            </a:r>
            <a:endParaRPr lang="en-US" sz="1600" dirty="0"/>
          </a:p>
          <a:p>
            <a:pPr marL="457200" lvl="1" indent="0">
              <a:buNone/>
            </a:pPr>
            <a:r>
              <a:rPr lang="en-US" sz="1600" dirty="0" err="1" smtClean="0"/>
              <a:t>Slagelse</a:t>
            </a:r>
            <a:r>
              <a:rPr lang="en-US" sz="1600" dirty="0" smtClean="0"/>
              <a:t> </a:t>
            </a:r>
            <a:r>
              <a:rPr lang="en-US" sz="1600" dirty="0" err="1" smtClean="0"/>
              <a:t>og</a:t>
            </a:r>
            <a:r>
              <a:rPr lang="en-US" sz="1600" dirty="0" smtClean="0"/>
              <a:t> </a:t>
            </a:r>
            <a:r>
              <a:rPr lang="en-US" sz="1600" dirty="0" err="1"/>
              <a:t>Sorø</a:t>
            </a:r>
            <a:r>
              <a:rPr lang="en-US" sz="1600" dirty="0"/>
              <a:t> </a:t>
            </a:r>
            <a:r>
              <a:rPr lang="en-US" sz="1600" dirty="0" err="1" smtClean="0"/>
              <a:t>Kommuner</a:t>
            </a:r>
            <a:endParaRPr lang="en-US" sz="1600" dirty="0"/>
          </a:p>
          <a:p>
            <a:pPr marL="457200" lvl="1" indent="0">
              <a:buNone/>
            </a:pPr>
            <a:r>
              <a:rPr lang="en-US" sz="1600" dirty="0" err="1" smtClean="0"/>
              <a:t>Det</a:t>
            </a:r>
            <a:r>
              <a:rPr lang="en-US" sz="1600" dirty="0" smtClean="0"/>
              <a:t> </a:t>
            </a:r>
            <a:r>
              <a:rPr lang="en-US" sz="1600" dirty="0" err="1"/>
              <a:t>Nære</a:t>
            </a:r>
            <a:r>
              <a:rPr lang="en-US" sz="1600" dirty="0"/>
              <a:t> </a:t>
            </a:r>
            <a:r>
              <a:rPr lang="en-US" sz="1600" dirty="0" err="1"/>
              <a:t>Sundhedsvæsen</a:t>
            </a:r>
            <a:r>
              <a:rPr lang="en-US" sz="1600" dirty="0"/>
              <a:t>, Region </a:t>
            </a:r>
            <a:r>
              <a:rPr lang="en-US" sz="1600" dirty="0" err="1"/>
              <a:t>Sjælland</a:t>
            </a:r>
            <a:endParaRPr lang="en-US" sz="1600" dirty="0"/>
          </a:p>
          <a:p>
            <a:pPr marL="457200" lvl="1" indent="0">
              <a:buNone/>
            </a:pPr>
            <a:r>
              <a:rPr lang="en-US" sz="1600" dirty="0" err="1" smtClean="0"/>
              <a:t>PROgrez</a:t>
            </a:r>
            <a:endParaRPr lang="en-US" sz="1600" dirty="0"/>
          </a:p>
          <a:p>
            <a:pPr marL="457200" lvl="1" indent="0">
              <a:buNone/>
            </a:pPr>
            <a:r>
              <a:rPr lang="en-US" sz="1600" dirty="0"/>
              <a:t>VIVE </a:t>
            </a:r>
            <a:r>
              <a:rPr lang="da-DK" sz="1600" dirty="0" smtClean="0"/>
              <a:t>–</a:t>
            </a:r>
            <a:r>
              <a:rPr lang="en-US" sz="1600" dirty="0" smtClean="0"/>
              <a:t> </a:t>
            </a:r>
            <a:r>
              <a:rPr lang="en-US" sz="1600" dirty="0" err="1"/>
              <a:t>Det</a:t>
            </a:r>
            <a:r>
              <a:rPr lang="en-US" sz="1600" dirty="0"/>
              <a:t> </a:t>
            </a:r>
            <a:r>
              <a:rPr lang="en-US" sz="1600" dirty="0" err="1"/>
              <a:t>Nationale</a:t>
            </a:r>
            <a:r>
              <a:rPr lang="en-US" sz="1600" dirty="0"/>
              <a:t> </a:t>
            </a:r>
            <a:r>
              <a:rPr lang="en-US" sz="1600" dirty="0" err="1"/>
              <a:t>Forsknings</a:t>
            </a:r>
            <a:r>
              <a:rPr lang="en-US" sz="1600" dirty="0"/>
              <a:t>-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Analysecenter</a:t>
            </a:r>
            <a:r>
              <a:rPr lang="en-US" sz="1600" dirty="0"/>
              <a:t> for </a:t>
            </a:r>
            <a:r>
              <a:rPr lang="en-US" sz="1600" dirty="0" err="1"/>
              <a:t>Velfærd</a:t>
            </a:r>
            <a:r>
              <a:rPr lang="en-US" sz="1600" dirty="0"/>
              <a:t>  </a:t>
            </a: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8678" y="528328"/>
            <a:ext cx="1517856" cy="13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40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6523424" y="365126"/>
            <a:ext cx="5278625" cy="726760"/>
          </a:xfrm>
          <a:prstGeom prst="rect">
            <a:avLst/>
          </a:prstGeom>
        </p:spPr>
        <p:txBody>
          <a:bodyPr numCol="1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2800" dirty="0"/>
              <a:t>Parter i tværsektorielle videomøder</a:t>
            </a: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7411414" y="1825625"/>
            <a:ext cx="4129277" cy="435133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a-DK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600" dirty="0"/>
              <a:t>Mødeleder, patientens </a:t>
            </a:r>
            <a:r>
              <a:rPr lang="da-DK" sz="2600" dirty="0" smtClean="0"/>
              <a:t>sengestue </a:t>
            </a:r>
            <a:r>
              <a:rPr lang="da-DK" sz="2600" dirty="0"/>
              <a:t>på hospital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a-DK" sz="26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600" dirty="0"/>
              <a:t>Speciallæge, sygeplejerske, terapeut på hospital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a-DK" sz="26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600" dirty="0"/>
              <a:t>Patient og pårørende, hjemmet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a-DK" sz="26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600" dirty="0"/>
              <a:t>Hjemmesygeplejerske, assistent, terapeut, planlægger eller visitator i kommune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a-DK" sz="26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600" dirty="0"/>
              <a:t>Alment praktiserende læge</a:t>
            </a:r>
          </a:p>
        </p:txBody>
      </p:sp>
      <p:pic>
        <p:nvPicPr>
          <p:cNvPr id="6" name="Billede 5">
            <a:hlinkClick r:id="" action="ppaction://noac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1393" y="3742857"/>
            <a:ext cx="722034" cy="720000"/>
          </a:xfrm>
          <a:prstGeom prst="rect">
            <a:avLst/>
          </a:prstGeom>
        </p:spPr>
      </p:pic>
      <p:pic>
        <p:nvPicPr>
          <p:cNvPr id="7" name="Billede 6">
            <a:hlinkClick r:id="" action="ppaction://noaction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1393" y="4631212"/>
            <a:ext cx="722034" cy="720000"/>
          </a:xfrm>
          <a:prstGeom prst="rect">
            <a:avLst/>
          </a:prstGeom>
        </p:spPr>
      </p:pic>
      <p:sp>
        <p:nvSpPr>
          <p:cNvPr id="9" name="Titel 1"/>
          <p:cNvSpPr txBox="1">
            <a:spLocks/>
          </p:cNvSpPr>
          <p:nvPr/>
        </p:nvSpPr>
        <p:spPr>
          <a:xfrm>
            <a:off x="230519" y="365126"/>
            <a:ext cx="5630748" cy="6592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Dine </a:t>
            </a:r>
            <a:r>
              <a:rPr lang="en-US" dirty="0" err="1"/>
              <a:t>noter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samtalen</a:t>
            </a:r>
            <a:endParaRPr lang="en-US" dirty="0"/>
          </a:p>
        </p:txBody>
      </p:sp>
      <p:pic>
        <p:nvPicPr>
          <p:cNvPr id="24" name="Billed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5455" y="2925198"/>
            <a:ext cx="722034" cy="720000"/>
          </a:xfrm>
          <a:prstGeom prst="rect">
            <a:avLst/>
          </a:prstGeom>
        </p:spPr>
      </p:pic>
      <p:pic>
        <p:nvPicPr>
          <p:cNvPr id="25" name="Billed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25455" y="5519567"/>
            <a:ext cx="722034" cy="720000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28505" y="2057371"/>
            <a:ext cx="71898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74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2BBCF6-0C9D-1F4A-8B9C-27B3916DD155}"/>
              </a:ext>
            </a:extLst>
          </p:cNvPr>
          <p:cNvSpPr txBox="1">
            <a:spLocks/>
          </p:cNvSpPr>
          <p:nvPr/>
        </p:nvSpPr>
        <p:spPr>
          <a:xfrm>
            <a:off x="838200" y="313048"/>
            <a:ext cx="5255908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a-DK" sz="3200" dirty="0"/>
              <a:t>Mødeleders opgaver </a:t>
            </a:r>
            <a:br>
              <a:rPr lang="da-DK" sz="3200" dirty="0"/>
            </a:br>
            <a:r>
              <a:rPr lang="da-DK" sz="3200" dirty="0"/>
              <a:t>før mødet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9941221-C490-E546-98C9-DED477F8D94D}"/>
              </a:ext>
            </a:extLst>
          </p:cNvPr>
          <p:cNvSpPr txBox="1">
            <a:spLocks/>
          </p:cNvSpPr>
          <p:nvPr/>
        </p:nvSpPr>
        <p:spPr>
          <a:xfrm>
            <a:off x="558264" y="1927671"/>
            <a:ext cx="5072877" cy="382823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1400" dirty="0" smtClean="0"/>
              <a:t>Afklarer, </a:t>
            </a:r>
            <a:r>
              <a:rPr lang="da-DK" sz="1400" dirty="0"/>
              <a:t>hvilke </a:t>
            </a:r>
            <a:r>
              <a:rPr lang="da-DK" sz="1400" dirty="0" smtClean="0"/>
              <a:t>patienter </a:t>
            </a:r>
            <a:r>
              <a:rPr lang="da-DK" sz="1400" dirty="0"/>
              <a:t>der har behov for udvidet koordinering af deres forløb, fx:</a:t>
            </a:r>
            <a:endParaRPr lang="da-DK" sz="14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da-DK" sz="1400" dirty="0"/>
              <a:t>Kompleks pleje og behandling </a:t>
            </a:r>
          </a:p>
          <a:p>
            <a:pPr lvl="1"/>
            <a:r>
              <a:rPr lang="da-DK" sz="1400" dirty="0"/>
              <a:t>Bekymringer for fremtiden</a:t>
            </a:r>
          </a:p>
          <a:p>
            <a:pPr lvl="1"/>
            <a:r>
              <a:rPr lang="da-DK" sz="1400" dirty="0"/>
              <a:t>Frustrerede pårørende </a:t>
            </a:r>
          </a:p>
          <a:p>
            <a:r>
              <a:rPr lang="da-DK" sz="1400" dirty="0"/>
              <a:t>Indgår aftaler med patient/pårørende om videomødet. Udleverer </a:t>
            </a:r>
            <a:r>
              <a:rPr lang="da-DK" sz="1400" dirty="0" smtClean="0"/>
              <a:t>patientinformation.</a:t>
            </a:r>
            <a:endParaRPr lang="da-DK" sz="1400" dirty="0"/>
          </a:p>
          <a:p>
            <a:r>
              <a:rPr lang="da-DK" sz="1400" dirty="0"/>
              <a:t>Kontakter egen læge for aftale om videomøde. Sender mail med link og information om mødet til egen læge.</a:t>
            </a:r>
          </a:p>
          <a:p>
            <a:r>
              <a:rPr lang="da-DK" sz="1400" dirty="0"/>
              <a:t>Kontakter kommunens planlægger for kontaktoplysninger til hjemmesygeplejerske/terapeut (evt. visitator), der kender borgerens aktuelle </a:t>
            </a:r>
            <a:r>
              <a:rPr lang="da-DK" sz="1400" dirty="0" smtClean="0"/>
              <a:t>situation. </a:t>
            </a:r>
            <a:r>
              <a:rPr lang="da-DK" sz="1400" dirty="0"/>
              <a:t>Sender mail med link og information om </a:t>
            </a:r>
            <a:r>
              <a:rPr lang="da-DK" sz="1400" dirty="0" smtClean="0"/>
              <a:t>mødet.</a:t>
            </a:r>
            <a:endParaRPr lang="da-DK" sz="1400" dirty="0"/>
          </a:p>
          <a:p>
            <a:r>
              <a:rPr lang="da-DK" sz="1400" dirty="0"/>
              <a:t>Sender mail med videolink og information til pårørende, der ønsker at deltage </a:t>
            </a:r>
            <a:r>
              <a:rPr lang="da-DK" sz="1400" dirty="0" smtClean="0"/>
              <a:t>virtuelt.</a:t>
            </a:r>
            <a:endParaRPr lang="da-DK" sz="1400" dirty="0"/>
          </a:p>
        </p:txBody>
      </p:sp>
      <p:sp>
        <p:nvSpPr>
          <p:cNvPr id="11" name="Pladsholder til indhold 2">
            <a:extLst>
              <a:ext uri="{FF2B5EF4-FFF2-40B4-BE49-F238E27FC236}">
                <a16:creationId xmlns:a16="http://schemas.microsoft.com/office/drawing/2014/main" id="{5810A92D-CDC6-0147-B1CE-BC2D3FB17186}"/>
              </a:ext>
            </a:extLst>
          </p:cNvPr>
          <p:cNvSpPr txBox="1">
            <a:spLocks/>
          </p:cNvSpPr>
          <p:nvPr/>
        </p:nvSpPr>
        <p:spPr>
          <a:xfrm>
            <a:off x="6535555" y="1927671"/>
            <a:ext cx="5120639" cy="3289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sz="1400" b="1" dirty="0"/>
              <a:t>Overvej: </a:t>
            </a:r>
          </a:p>
          <a:p>
            <a:r>
              <a:rPr lang="da-DK" sz="1400" dirty="0"/>
              <a:t>Hvad har haft betydning for din sundhed og sygdom i hverdagen op til indlæggelsen?</a:t>
            </a:r>
          </a:p>
          <a:p>
            <a:r>
              <a:rPr lang="da-DK" sz="1400" dirty="0"/>
              <a:t>Hvad er vigtigst for dig under indlæggelsen og ved udskrivelsen? </a:t>
            </a:r>
          </a:p>
          <a:p>
            <a:r>
              <a:rPr lang="da-DK" sz="1400" dirty="0"/>
              <a:t>Hvad er du og dine pårørende utrygge og </a:t>
            </a:r>
            <a:r>
              <a:rPr lang="da-DK" sz="1400" dirty="0" smtClean="0"/>
              <a:t>bekymrede </a:t>
            </a:r>
            <a:r>
              <a:rPr lang="da-DK" sz="1400" dirty="0"/>
              <a:t>for? </a:t>
            </a:r>
          </a:p>
          <a:p>
            <a:r>
              <a:rPr lang="da-DK" sz="1400" dirty="0"/>
              <a:t>Hvad vil være en god plan for dig?</a:t>
            </a:r>
          </a:p>
          <a:p>
            <a:r>
              <a:rPr lang="da-DK" sz="1400" dirty="0"/>
              <a:t>Hvad bekymrer dig i forhold til udskrivelsen og dine forventninger til </a:t>
            </a:r>
            <a:r>
              <a:rPr lang="da-DK" sz="1400" dirty="0" smtClean="0"/>
              <a:t>hverdagen, </a:t>
            </a:r>
            <a:r>
              <a:rPr lang="da-DK" sz="1400" dirty="0"/>
              <a:t>du skal tilbage til?</a:t>
            </a:r>
          </a:p>
          <a:p>
            <a:r>
              <a:rPr lang="da-DK" sz="1400" dirty="0"/>
              <a:t>Hvordan kan en indlæggelse forebygges?</a:t>
            </a:r>
          </a:p>
          <a:p>
            <a:r>
              <a:rPr lang="da-DK" sz="1400" dirty="0"/>
              <a:t>Hvordan kan du få hjælp af dine pårørende? </a:t>
            </a:r>
          </a:p>
          <a:p>
            <a:r>
              <a:rPr lang="da-DK" sz="1400" dirty="0"/>
              <a:t>Hvordan bruger du frivillige og kommunens tilbud?</a:t>
            </a:r>
          </a:p>
          <a:p>
            <a:endParaRPr lang="da-DK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5464539A-44D6-474D-885F-C3296F5707C5}"/>
              </a:ext>
            </a:extLst>
          </p:cNvPr>
          <p:cNvSpPr txBox="1">
            <a:spLocks/>
          </p:cNvSpPr>
          <p:nvPr/>
        </p:nvSpPr>
        <p:spPr>
          <a:xfrm>
            <a:off x="6096000" y="313048"/>
            <a:ext cx="49641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a-DK" sz="3200" dirty="0"/>
              <a:t>Forberedelse, patient </a:t>
            </a:r>
          </a:p>
          <a:p>
            <a:pPr algn="ctr"/>
            <a:r>
              <a:rPr lang="da-DK" sz="3200" dirty="0"/>
              <a:t>og pårørende </a:t>
            </a:r>
          </a:p>
        </p:txBody>
      </p:sp>
      <p:pic>
        <p:nvPicPr>
          <p:cNvPr id="27" name="Billed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9141" y="268833"/>
            <a:ext cx="1368000" cy="1364146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078" y="264979"/>
            <a:ext cx="1366070" cy="13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60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el 1">
            <a:extLst>
              <a:ext uri="{FF2B5EF4-FFF2-40B4-BE49-F238E27FC236}">
                <a16:creationId xmlns:a16="http://schemas.microsoft.com/office/drawing/2014/main" id="{EF2BBCF6-0C9D-1F4A-8B9C-27B3916DD155}"/>
              </a:ext>
            </a:extLst>
          </p:cNvPr>
          <p:cNvSpPr txBox="1">
            <a:spLocks/>
          </p:cNvSpPr>
          <p:nvPr/>
        </p:nvSpPr>
        <p:spPr>
          <a:xfrm>
            <a:off x="6095999" y="365125"/>
            <a:ext cx="5074659" cy="1360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a-DK" sz="3200" dirty="0"/>
              <a:t>Mødelederen styrer</a:t>
            </a:r>
          </a:p>
          <a:p>
            <a:pPr algn="ctr"/>
            <a:r>
              <a:rPr lang="da-DK" sz="3200" dirty="0"/>
              <a:t>mødet </a:t>
            </a:r>
            <a:r>
              <a:rPr lang="da-DK" sz="3200" dirty="0" smtClean="0"/>
              <a:t>ved at</a:t>
            </a:r>
            <a:endParaRPr lang="da-DK" sz="3200" dirty="0"/>
          </a:p>
        </p:txBody>
      </p:sp>
      <p:sp>
        <p:nvSpPr>
          <p:cNvPr id="52" name="Pladsholder til indhold 2">
            <a:extLst>
              <a:ext uri="{FF2B5EF4-FFF2-40B4-BE49-F238E27FC236}">
                <a16:creationId xmlns:a16="http://schemas.microsoft.com/office/drawing/2014/main" id="{E9941221-C490-E546-98C9-DED477F8D94D}"/>
              </a:ext>
            </a:extLst>
          </p:cNvPr>
          <p:cNvSpPr txBox="1">
            <a:spLocks/>
          </p:cNvSpPr>
          <p:nvPr/>
        </p:nvSpPr>
        <p:spPr>
          <a:xfrm>
            <a:off x="6936092" y="2254762"/>
            <a:ext cx="4825980" cy="22498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1400" dirty="0" smtClean="0"/>
              <a:t>opsætte IT-udstyr </a:t>
            </a:r>
            <a:r>
              <a:rPr lang="da-DK" sz="1400" dirty="0"/>
              <a:t>og </a:t>
            </a:r>
            <a:r>
              <a:rPr lang="da-DK" sz="1400" dirty="0" smtClean="0"/>
              <a:t>gøre klar </a:t>
            </a:r>
            <a:r>
              <a:rPr lang="da-DK" sz="1400" dirty="0"/>
              <a:t>til samtalen </a:t>
            </a:r>
            <a:endParaRPr lang="da-DK" sz="14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a-DK" sz="1400" dirty="0"/>
              <a:t>introducere, præsentere og rammesætte mødet</a:t>
            </a:r>
          </a:p>
          <a:p>
            <a:r>
              <a:rPr lang="da-DK" sz="1400" dirty="0"/>
              <a:t>s</a:t>
            </a:r>
            <a:r>
              <a:rPr lang="da-DK" sz="1400" dirty="0" smtClean="0"/>
              <a:t>ikre, </a:t>
            </a:r>
            <a:r>
              <a:rPr lang="da-DK" sz="1400" dirty="0"/>
              <a:t>at alle inddrages i samtalen</a:t>
            </a:r>
          </a:p>
          <a:p>
            <a:r>
              <a:rPr lang="da-DK" sz="1400" dirty="0"/>
              <a:t>understøtte en dialogisk proces</a:t>
            </a:r>
          </a:p>
          <a:p>
            <a:r>
              <a:rPr lang="da-DK" sz="1400" dirty="0"/>
              <a:t>sikre opsamling om fælles mål og plan</a:t>
            </a:r>
          </a:p>
          <a:p>
            <a:r>
              <a:rPr lang="da-DK" sz="1400" dirty="0"/>
              <a:t>sikre skriftlig dokumentation af aftaler og plan i SP korrespondance, journalnotat og  anden aftalt </a:t>
            </a:r>
            <a:r>
              <a:rPr lang="da-DK" sz="1400" dirty="0" smtClean="0"/>
              <a:t>opfølgning.</a:t>
            </a:r>
            <a:endParaRPr lang="da-DK" sz="1400" dirty="0"/>
          </a:p>
        </p:txBody>
      </p:sp>
      <p:sp>
        <p:nvSpPr>
          <p:cNvPr id="60" name="Titel 1">
            <a:extLst>
              <a:ext uri="{FF2B5EF4-FFF2-40B4-BE49-F238E27FC236}">
                <a16:creationId xmlns:a16="http://schemas.microsoft.com/office/drawing/2014/main" id="{5464539A-44D6-474D-885F-C3296F570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257800" cy="1325563"/>
          </a:xfrm>
        </p:spPr>
        <p:txBody>
          <a:bodyPr>
            <a:normAutofit/>
          </a:bodyPr>
          <a:lstStyle/>
          <a:p>
            <a:pPr algn="ctr"/>
            <a:r>
              <a:rPr lang="da-DK" sz="3200" dirty="0"/>
              <a:t>Forventninger til </a:t>
            </a:r>
            <a:br>
              <a:rPr lang="da-DK" sz="3200" dirty="0"/>
            </a:br>
            <a:r>
              <a:rPr lang="da-DK" sz="3200" dirty="0"/>
              <a:t>egen læges deltagelse</a:t>
            </a:r>
          </a:p>
        </p:txBody>
      </p:sp>
      <p:sp>
        <p:nvSpPr>
          <p:cNvPr id="61" name="Pladsholder til indhold 2">
            <a:extLst>
              <a:ext uri="{FF2B5EF4-FFF2-40B4-BE49-F238E27FC236}">
                <a16:creationId xmlns:a16="http://schemas.microsoft.com/office/drawing/2014/main" id="{5810A92D-CDC6-0147-B1CE-BC2D3FB17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010" y="2254762"/>
            <a:ext cx="5136599" cy="384765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a-DK" sz="5600" b="1" dirty="0"/>
              <a:t>Før mødet:  </a:t>
            </a:r>
            <a:r>
              <a:rPr lang="da-DK" sz="5600" dirty="0"/>
              <a:t>Forberede status for patientens forløb i almen praksis</a:t>
            </a:r>
          </a:p>
          <a:p>
            <a:pPr marL="457200" lvl="1" indent="0">
              <a:buNone/>
            </a:pPr>
            <a:r>
              <a:rPr lang="da-DK" sz="5600" dirty="0"/>
              <a:t>Overvej: </a:t>
            </a:r>
          </a:p>
          <a:p>
            <a:pPr lvl="1"/>
            <a:r>
              <a:rPr lang="da-DK" sz="5600" dirty="0"/>
              <a:t>Hvad er særligt vigtigt for sygehuset at være opmærksom på ved </a:t>
            </a:r>
            <a:r>
              <a:rPr lang="da-DK" sz="5600" dirty="0" smtClean="0"/>
              <a:t>patientens </a:t>
            </a:r>
            <a:r>
              <a:rPr lang="da-DK" sz="5600" dirty="0"/>
              <a:t>og familiens situation? </a:t>
            </a:r>
          </a:p>
          <a:p>
            <a:pPr lvl="1"/>
            <a:r>
              <a:rPr lang="da-DK" sz="5600" dirty="0"/>
              <a:t>Hvad er du bekymret for ved patientens/familiens situation?</a:t>
            </a:r>
          </a:p>
          <a:p>
            <a:pPr lvl="1"/>
            <a:r>
              <a:rPr lang="da-DK" sz="5600" dirty="0"/>
              <a:t>Hvilken viden har du brug for i forbindelse med patientens udskrivelse?</a:t>
            </a:r>
          </a:p>
          <a:p>
            <a:pPr lvl="1"/>
            <a:r>
              <a:rPr lang="da-DK" sz="5600" dirty="0"/>
              <a:t>Hvad er vigtigt for sygehuset og de øvrige parter at vide for opfølgning og videre behandlingsmuligheder i praksis?</a:t>
            </a:r>
          </a:p>
          <a:p>
            <a:pPr lvl="1"/>
            <a:r>
              <a:rPr lang="da-DK" sz="5600" dirty="0"/>
              <a:t>Hvordan vurderer du, at en genindlæggelse kan undgås/forebygges?</a:t>
            </a:r>
          </a:p>
          <a:p>
            <a:pPr lvl="1"/>
            <a:r>
              <a:rPr lang="da-DK" sz="5600" dirty="0"/>
              <a:t>Hvad er en god fælles plan? </a:t>
            </a:r>
          </a:p>
          <a:p>
            <a:pPr lvl="1"/>
            <a:r>
              <a:rPr lang="da-DK" sz="5600" dirty="0"/>
              <a:t>Behov og aftale for opfølgende </a:t>
            </a:r>
            <a:r>
              <a:rPr lang="da-DK" sz="5600" dirty="0" smtClean="0"/>
              <a:t>hjemmebesøg.</a:t>
            </a:r>
            <a:endParaRPr lang="da-DK" sz="5600" dirty="0"/>
          </a:p>
          <a:p>
            <a:pPr marL="0" indent="0">
              <a:buNone/>
            </a:pPr>
            <a:r>
              <a:rPr lang="da-DK" sz="5600" b="1" dirty="0"/>
              <a:t>På mødet:</a:t>
            </a:r>
          </a:p>
          <a:p>
            <a:pPr marL="457200" lvl="1" indent="0">
              <a:buNone/>
            </a:pPr>
            <a:r>
              <a:rPr lang="da-DK" sz="5600" dirty="0"/>
              <a:t>Bidrag med din viden og vurdering af patientens forløb</a:t>
            </a:r>
          </a:p>
          <a:p>
            <a:pPr marL="0" indent="0">
              <a:buNone/>
            </a:pPr>
            <a:r>
              <a:rPr lang="da-DK" sz="5600" b="1" dirty="0"/>
              <a:t>Efter mødet: </a:t>
            </a:r>
          </a:p>
          <a:p>
            <a:pPr marL="457200" lvl="1" indent="0">
              <a:buNone/>
            </a:pPr>
            <a:r>
              <a:rPr lang="da-DK" sz="5600" dirty="0"/>
              <a:t>Følge op på aftaler, herunder evt. planlægning af </a:t>
            </a:r>
            <a:r>
              <a:rPr lang="da-DK" sz="5600" dirty="0" err="1"/>
              <a:t>opfølgende</a:t>
            </a:r>
            <a:r>
              <a:rPr lang="da-DK" sz="5600" dirty="0"/>
              <a:t> hjemmebesøg </a:t>
            </a:r>
          </a:p>
          <a:p>
            <a:endParaRPr lang="da-DK" dirty="0"/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58" y="275912"/>
            <a:ext cx="1371865" cy="1368000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87624" y="275912"/>
            <a:ext cx="1366070" cy="13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45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2BFB67-45AE-4B49-814F-24E52B719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024" y="365125"/>
            <a:ext cx="5175761" cy="1325563"/>
          </a:xfrm>
        </p:spPr>
        <p:txBody>
          <a:bodyPr>
            <a:normAutofit/>
          </a:bodyPr>
          <a:lstStyle/>
          <a:p>
            <a:pPr algn="ctr"/>
            <a:r>
              <a:rPr lang="da-DK" sz="3200" dirty="0" smtClean="0"/>
              <a:t>Klinikere på hospitalet,</a:t>
            </a:r>
            <a:br>
              <a:rPr lang="da-DK" sz="3200" dirty="0" smtClean="0"/>
            </a:br>
            <a:r>
              <a:rPr lang="da-DK" sz="3200" dirty="0" smtClean="0"/>
              <a:t>forberedelse</a:t>
            </a:r>
            <a:endParaRPr lang="da-DK" sz="32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25D736C-9976-FC4D-B161-9FAE8C376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261" y="1978025"/>
            <a:ext cx="5254909" cy="420572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a-DK" sz="5600" b="1" dirty="0" smtClean="0"/>
              <a:t>Før mødet:</a:t>
            </a:r>
          </a:p>
          <a:p>
            <a:pPr marL="0" indent="0">
              <a:buNone/>
            </a:pPr>
            <a:r>
              <a:rPr lang="da-DK" sz="5600" dirty="0" smtClean="0"/>
              <a:t>Tal med patienten om: </a:t>
            </a:r>
            <a:r>
              <a:rPr lang="da-DK" sz="5600" i="1" dirty="0" smtClean="0"/>
              <a:t>Hvad er vigtigst for dig? Hvad bekymrer dig?</a:t>
            </a:r>
          </a:p>
          <a:p>
            <a:pPr marL="625475" indent="-173038">
              <a:buNone/>
            </a:pPr>
            <a:r>
              <a:rPr lang="da-DK" sz="5600" dirty="0" smtClean="0"/>
              <a:t>Overvej:</a:t>
            </a:r>
            <a:endParaRPr lang="da-DK" sz="5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25475" lvl="2" indent="-173038"/>
            <a:r>
              <a:rPr lang="da-DK" sz="5600" dirty="0"/>
              <a:t>Hvilke spørgsmål du har til pårørende, kommune og egen læge</a:t>
            </a:r>
          </a:p>
          <a:p>
            <a:pPr marL="625475" lvl="2" indent="-173038"/>
            <a:r>
              <a:rPr lang="da-DK" sz="5600" dirty="0"/>
              <a:t>Hvilke problemer har der været under indlæggelsen ?</a:t>
            </a:r>
          </a:p>
          <a:p>
            <a:pPr marL="625475" lvl="2" indent="-173038"/>
            <a:r>
              <a:rPr lang="da-DK" sz="5600" dirty="0"/>
              <a:t>Hvad er særlig vigtigt at være opmærksom på ved udskrivelsen? </a:t>
            </a:r>
          </a:p>
          <a:p>
            <a:pPr marL="625475" lvl="2" indent="-173038"/>
            <a:r>
              <a:rPr lang="da-DK" sz="5600" dirty="0"/>
              <a:t>Hvad skal egen læge og kommune være særligt opmærksomme på efter udskrivelsen?</a:t>
            </a:r>
          </a:p>
          <a:p>
            <a:pPr marL="625475" lvl="2" indent="-173038"/>
            <a:r>
              <a:rPr lang="da-DK" sz="5600" dirty="0"/>
              <a:t>Hvordan vurderer du, at en genindlæggelse kan undgås/forebygges?</a:t>
            </a:r>
          </a:p>
          <a:p>
            <a:pPr marL="625475" lvl="2" indent="-173038"/>
            <a:r>
              <a:rPr lang="da-DK" sz="5600" dirty="0"/>
              <a:t>Hvad er en god fælles plan? </a:t>
            </a:r>
          </a:p>
          <a:p>
            <a:pPr marL="0" indent="0">
              <a:buNone/>
            </a:pPr>
            <a:r>
              <a:rPr lang="da-DK" sz="5600" b="1" dirty="0" smtClean="0"/>
              <a:t>På mødet:</a:t>
            </a:r>
          </a:p>
          <a:p>
            <a:pPr marL="457200" lvl="1" indent="0">
              <a:buNone/>
            </a:pPr>
            <a:r>
              <a:rPr lang="da-DK" sz="5600" dirty="0" smtClean="0"/>
              <a:t>Præsenter resumé, status og særlige problemstillinger. Bidrag med din viden og vurdering</a:t>
            </a:r>
          </a:p>
          <a:p>
            <a:pPr marL="0" indent="0">
              <a:buNone/>
            </a:pPr>
            <a:r>
              <a:rPr lang="da-DK" sz="5600" b="1" dirty="0" smtClean="0"/>
              <a:t>Efter mødet: </a:t>
            </a:r>
          </a:p>
          <a:p>
            <a:pPr marL="457200" lvl="1" indent="0">
              <a:buNone/>
            </a:pPr>
            <a:r>
              <a:rPr lang="da-DK" sz="5600" dirty="0" smtClean="0"/>
              <a:t>Dokumenter plan og aftaler i korrespondance via MEDCOM – eller lignende til kommune</a:t>
            </a:r>
          </a:p>
          <a:p>
            <a:pPr marL="457200" lvl="1" indent="0">
              <a:buNone/>
            </a:pPr>
            <a:r>
              <a:rPr lang="da-DK" sz="5600" dirty="0" smtClean="0"/>
              <a:t>Journalnotat, der videregives i epikrisen til egen læge</a:t>
            </a:r>
          </a:p>
          <a:p>
            <a:endParaRPr lang="da-DK" dirty="0"/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id="{D32BFB67-45AE-4B49-814F-24E52B71955C}"/>
              </a:ext>
            </a:extLst>
          </p:cNvPr>
          <p:cNvSpPr txBox="1">
            <a:spLocks/>
          </p:cNvSpPr>
          <p:nvPr/>
        </p:nvSpPr>
        <p:spPr>
          <a:xfrm>
            <a:off x="6099786" y="365125"/>
            <a:ext cx="5113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a-DK" sz="3200" dirty="0"/>
              <a:t>Forventninger </a:t>
            </a:r>
            <a:endParaRPr lang="da-DK" sz="3200" dirty="0" smtClean="0"/>
          </a:p>
          <a:p>
            <a:pPr algn="ctr"/>
            <a:r>
              <a:rPr lang="da-DK" sz="3200" dirty="0" smtClean="0"/>
              <a:t>til kommune</a:t>
            </a:r>
            <a:endParaRPr lang="da-DK" sz="3200" dirty="0"/>
          </a:p>
        </p:txBody>
      </p:sp>
      <p:sp>
        <p:nvSpPr>
          <p:cNvPr id="19" name="Pladsholder til indhold 2">
            <a:extLst>
              <a:ext uri="{FF2B5EF4-FFF2-40B4-BE49-F238E27FC236}">
                <a16:creationId xmlns:a16="http://schemas.microsoft.com/office/drawing/2014/main" id="{825D736C-9976-FC4D-B161-9FAE8C376845}"/>
              </a:ext>
            </a:extLst>
          </p:cNvPr>
          <p:cNvSpPr txBox="1">
            <a:spLocks/>
          </p:cNvSpPr>
          <p:nvPr/>
        </p:nvSpPr>
        <p:spPr>
          <a:xfrm>
            <a:off x="6540403" y="1978025"/>
            <a:ext cx="5298671" cy="4143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sz="1400" b="1" dirty="0"/>
              <a:t>Før mødet</a:t>
            </a:r>
            <a:r>
              <a:rPr lang="da-DK" sz="1400" dirty="0"/>
              <a:t>,  overvej: </a:t>
            </a:r>
          </a:p>
          <a:p>
            <a:pPr lvl="1"/>
            <a:r>
              <a:rPr lang="da-DK" sz="1400" dirty="0"/>
              <a:t>Hvilken information fra borgerens hverdag er det vigtigt at dele med de pårørende, egen læge og sygehus </a:t>
            </a:r>
          </a:p>
          <a:p>
            <a:pPr lvl="1"/>
            <a:r>
              <a:rPr lang="da-DK" sz="1400" dirty="0"/>
              <a:t>Hvad er du bekymret for i forhold til borgerens/familiens situation</a:t>
            </a:r>
          </a:p>
          <a:p>
            <a:pPr lvl="1"/>
            <a:r>
              <a:rPr lang="da-DK" sz="1400" dirty="0"/>
              <a:t>Hvad vil du gerne vide om indlæggelsesforløbet? </a:t>
            </a:r>
          </a:p>
          <a:p>
            <a:pPr lvl="1"/>
            <a:r>
              <a:rPr lang="da-DK" sz="1400" dirty="0"/>
              <a:t>Hvad mangler du af viden i forhold til udskrivelsessituationen? </a:t>
            </a:r>
          </a:p>
          <a:p>
            <a:pPr lvl="1"/>
            <a:r>
              <a:rPr lang="da-DK" sz="1400" dirty="0"/>
              <a:t>Hvad vurderer du er væsentligt for at undgå en efterfølgende hurtig genindlæggelse? </a:t>
            </a:r>
          </a:p>
          <a:p>
            <a:pPr lvl="1"/>
            <a:r>
              <a:rPr lang="da-DK" sz="1400" dirty="0"/>
              <a:t>Hvad er vigtigt for en god fælles plan?</a:t>
            </a:r>
          </a:p>
          <a:p>
            <a:pPr marL="0" indent="0">
              <a:buNone/>
            </a:pPr>
            <a:r>
              <a:rPr lang="da-DK" sz="1400" b="1" dirty="0"/>
              <a:t>På mødet:</a:t>
            </a:r>
          </a:p>
          <a:p>
            <a:pPr marL="457200" lvl="1" indent="0">
              <a:buNone/>
            </a:pPr>
            <a:r>
              <a:rPr lang="da-DK" sz="1400" dirty="0"/>
              <a:t>Bidrag med din viden og vurdering</a:t>
            </a:r>
          </a:p>
          <a:p>
            <a:pPr marL="0" indent="0">
              <a:buNone/>
            </a:pPr>
            <a:r>
              <a:rPr lang="da-DK" sz="1400" b="1" dirty="0"/>
              <a:t>Efter mødet: </a:t>
            </a:r>
          </a:p>
          <a:p>
            <a:pPr marL="457200" lvl="1" indent="0">
              <a:buNone/>
            </a:pPr>
            <a:r>
              <a:rPr lang="da-DK" sz="1400" dirty="0" smtClean="0"/>
              <a:t>Følg </a:t>
            </a:r>
            <a:r>
              <a:rPr lang="da-DK" sz="1400" dirty="0"/>
              <a:t>op på aftaler og dokumentation 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892" y="213369"/>
            <a:ext cx="1371865" cy="1368000"/>
          </a:xfrm>
          <a:prstGeom prst="rect">
            <a:avLst/>
          </a:prstGeom>
        </p:spPr>
      </p:pic>
      <p:pic>
        <p:nvPicPr>
          <p:cNvPr id="20" name="Billed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0271" y="271119"/>
            <a:ext cx="1368000" cy="136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7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8075</TotalTime>
  <Words>972</Words>
  <Application>Microsoft Office PowerPoint</Application>
  <PresentationFormat>Widescreen</PresentationFormat>
  <Paragraphs>105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Virtuelle-4-parts Møder</vt:lpstr>
      <vt:lpstr>PowerPoint-præsentation</vt:lpstr>
      <vt:lpstr>PowerPoint-præsentation</vt:lpstr>
      <vt:lpstr>PowerPoint-præsentation</vt:lpstr>
      <vt:lpstr>Forventninger til  egen læges deltagelse</vt:lpstr>
      <vt:lpstr>Klinikere på hospitalet, forberedelse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Manual Tværsektorielle videomøder</dc:title>
  <dc:creator>Ditte Høgsgaard</dc:creator>
  <cp:lastModifiedBy>Dorrit Helsfeldt</cp:lastModifiedBy>
  <cp:revision>115</cp:revision>
  <cp:lastPrinted>2022-08-24T14:05:09Z</cp:lastPrinted>
  <dcterms:created xsi:type="dcterms:W3CDTF">2022-03-08T14:02:07Z</dcterms:created>
  <dcterms:modified xsi:type="dcterms:W3CDTF">2022-08-30T07:56:39Z</dcterms:modified>
</cp:coreProperties>
</file>