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62" r:id="rId3"/>
    <p:sldId id="273" r:id="rId4"/>
    <p:sldId id="261" r:id="rId5"/>
    <p:sldId id="268" r:id="rId6"/>
    <p:sldId id="258" r:id="rId7"/>
    <p:sldId id="257" r:id="rId8"/>
    <p:sldId id="269" r:id="rId9"/>
    <p:sldId id="266" r:id="rId10"/>
    <p:sldId id="259" r:id="rId11"/>
    <p:sldId id="264" r:id="rId12"/>
    <p:sldId id="270" r:id="rId13"/>
    <p:sldId id="260" r:id="rId14"/>
    <p:sldId id="271" r:id="rId15"/>
    <p:sldId id="267" r:id="rId16"/>
    <p:sldId id="263"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609" autoAdjust="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E49E37-03E1-46E6-93DE-FEF8B93E9DF0}"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025A36D1-0775-4FA5-A6F0-90DC6E492513}">
      <dgm:prSet/>
      <dgm:spPr/>
      <dgm:t>
        <a:bodyPr/>
        <a:lstStyle/>
        <a:p>
          <a:r>
            <a:rPr lang="en-US"/>
            <a:t>Based on the UN Convention of Rights of Persons with Disabilities (CRPD)</a:t>
          </a:r>
        </a:p>
      </dgm:t>
    </dgm:pt>
    <dgm:pt modelId="{92889359-6E61-4035-BE17-16AAC986C6D6}" type="parTrans" cxnId="{06B45D04-80E4-4EE4-87D5-CF8D25A5AA9E}">
      <dgm:prSet/>
      <dgm:spPr/>
      <dgm:t>
        <a:bodyPr/>
        <a:lstStyle/>
        <a:p>
          <a:endParaRPr lang="en-US"/>
        </a:p>
      </dgm:t>
    </dgm:pt>
    <dgm:pt modelId="{3384B879-2E12-4A24-8EEE-A93576462E6C}" type="sibTrans" cxnId="{06B45D04-80E4-4EE4-87D5-CF8D25A5AA9E}">
      <dgm:prSet/>
      <dgm:spPr/>
      <dgm:t>
        <a:bodyPr/>
        <a:lstStyle/>
        <a:p>
          <a:endParaRPr lang="en-US"/>
        </a:p>
      </dgm:t>
    </dgm:pt>
    <dgm:pt modelId="{D696231F-ED01-4C0B-A0CF-B9C2AD2D33F4}">
      <dgm:prSet/>
      <dgm:spPr/>
      <dgm:t>
        <a:bodyPr/>
        <a:lstStyle/>
        <a:p>
          <a:r>
            <a:rPr lang="en-US"/>
            <a:t>Overarching aim is to </a:t>
          </a:r>
        </a:p>
        <a:p>
          <a:r>
            <a:rPr lang="en-US" i="1"/>
            <a:t>”achieve equitable living conditions and full participation in a diverse society for people with disabilities”</a:t>
          </a:r>
          <a:endParaRPr lang="en-US"/>
        </a:p>
      </dgm:t>
    </dgm:pt>
    <dgm:pt modelId="{9262F307-B362-47B2-942F-459FA4E20E56}" type="parTrans" cxnId="{BFC39376-0B16-4D0A-83E8-145CB5FE34F5}">
      <dgm:prSet/>
      <dgm:spPr/>
      <dgm:t>
        <a:bodyPr/>
        <a:lstStyle/>
        <a:p>
          <a:endParaRPr lang="en-US"/>
        </a:p>
      </dgm:t>
    </dgm:pt>
    <dgm:pt modelId="{DC735586-FE33-4EC7-B12C-CBBB7B34FC76}" type="sibTrans" cxnId="{BFC39376-0B16-4D0A-83E8-145CB5FE34F5}">
      <dgm:prSet/>
      <dgm:spPr/>
      <dgm:t>
        <a:bodyPr/>
        <a:lstStyle/>
        <a:p>
          <a:endParaRPr lang="en-US"/>
        </a:p>
      </dgm:t>
    </dgm:pt>
    <dgm:pt modelId="{4556CBF8-8591-4110-B81F-1BDEFB722B2A}" type="pres">
      <dgm:prSet presAssocID="{57E49E37-03E1-46E6-93DE-FEF8B93E9DF0}" presName="vert0" presStyleCnt="0">
        <dgm:presLayoutVars>
          <dgm:dir/>
          <dgm:animOne val="branch"/>
          <dgm:animLvl val="lvl"/>
        </dgm:presLayoutVars>
      </dgm:prSet>
      <dgm:spPr/>
    </dgm:pt>
    <dgm:pt modelId="{C6758071-EFEE-4CBE-994F-7B1847BE5905}" type="pres">
      <dgm:prSet presAssocID="{025A36D1-0775-4FA5-A6F0-90DC6E492513}" presName="thickLine" presStyleLbl="alignNode1" presStyleIdx="0" presStyleCnt="2"/>
      <dgm:spPr/>
    </dgm:pt>
    <dgm:pt modelId="{A3D94CB5-82AC-4E0B-A4A2-EFCE7AC236F3}" type="pres">
      <dgm:prSet presAssocID="{025A36D1-0775-4FA5-A6F0-90DC6E492513}" presName="horz1" presStyleCnt="0"/>
      <dgm:spPr/>
    </dgm:pt>
    <dgm:pt modelId="{A3DF78D2-5C58-4E81-B939-0DB974547C1B}" type="pres">
      <dgm:prSet presAssocID="{025A36D1-0775-4FA5-A6F0-90DC6E492513}" presName="tx1" presStyleLbl="revTx" presStyleIdx="0" presStyleCnt="2"/>
      <dgm:spPr/>
    </dgm:pt>
    <dgm:pt modelId="{3AC355FD-20FE-490C-BB08-83823AEB2AC3}" type="pres">
      <dgm:prSet presAssocID="{025A36D1-0775-4FA5-A6F0-90DC6E492513}" presName="vert1" presStyleCnt="0"/>
      <dgm:spPr/>
    </dgm:pt>
    <dgm:pt modelId="{499A141D-9D2A-49DB-8EE8-16B6FFB27492}" type="pres">
      <dgm:prSet presAssocID="{D696231F-ED01-4C0B-A0CF-B9C2AD2D33F4}" presName="thickLine" presStyleLbl="alignNode1" presStyleIdx="1" presStyleCnt="2"/>
      <dgm:spPr/>
    </dgm:pt>
    <dgm:pt modelId="{CE3C161E-DFDB-4BCE-A36A-0988AE32356E}" type="pres">
      <dgm:prSet presAssocID="{D696231F-ED01-4C0B-A0CF-B9C2AD2D33F4}" presName="horz1" presStyleCnt="0"/>
      <dgm:spPr/>
    </dgm:pt>
    <dgm:pt modelId="{EC994041-D1CA-482F-A445-C7C1FCFC5837}" type="pres">
      <dgm:prSet presAssocID="{D696231F-ED01-4C0B-A0CF-B9C2AD2D33F4}" presName="tx1" presStyleLbl="revTx" presStyleIdx="1" presStyleCnt="2"/>
      <dgm:spPr/>
    </dgm:pt>
    <dgm:pt modelId="{90E813BF-942C-4BD3-B4C8-605FB55C3D47}" type="pres">
      <dgm:prSet presAssocID="{D696231F-ED01-4C0B-A0CF-B9C2AD2D33F4}" presName="vert1" presStyleCnt="0"/>
      <dgm:spPr/>
    </dgm:pt>
  </dgm:ptLst>
  <dgm:cxnLst>
    <dgm:cxn modelId="{06B45D04-80E4-4EE4-87D5-CF8D25A5AA9E}" srcId="{57E49E37-03E1-46E6-93DE-FEF8B93E9DF0}" destId="{025A36D1-0775-4FA5-A6F0-90DC6E492513}" srcOrd="0" destOrd="0" parTransId="{92889359-6E61-4035-BE17-16AAC986C6D6}" sibTransId="{3384B879-2E12-4A24-8EEE-A93576462E6C}"/>
    <dgm:cxn modelId="{8C0C260A-0B7B-4147-BC8C-6DE49193CA7A}" type="presOf" srcId="{D696231F-ED01-4C0B-A0CF-B9C2AD2D33F4}" destId="{EC994041-D1CA-482F-A445-C7C1FCFC5837}" srcOrd="0" destOrd="0" presId="urn:microsoft.com/office/officeart/2008/layout/LinedList"/>
    <dgm:cxn modelId="{BFC39376-0B16-4D0A-83E8-145CB5FE34F5}" srcId="{57E49E37-03E1-46E6-93DE-FEF8B93E9DF0}" destId="{D696231F-ED01-4C0B-A0CF-B9C2AD2D33F4}" srcOrd="1" destOrd="0" parTransId="{9262F307-B362-47B2-942F-459FA4E20E56}" sibTransId="{DC735586-FE33-4EC7-B12C-CBBB7B34FC76}"/>
    <dgm:cxn modelId="{B7828D9E-A2D5-47E4-8875-1BBE920E674B}" type="presOf" srcId="{57E49E37-03E1-46E6-93DE-FEF8B93E9DF0}" destId="{4556CBF8-8591-4110-B81F-1BDEFB722B2A}" srcOrd="0" destOrd="0" presId="urn:microsoft.com/office/officeart/2008/layout/LinedList"/>
    <dgm:cxn modelId="{08F28BAB-D2DD-4D99-B329-03F2FE10FFC5}" type="presOf" srcId="{025A36D1-0775-4FA5-A6F0-90DC6E492513}" destId="{A3DF78D2-5C58-4E81-B939-0DB974547C1B}" srcOrd="0" destOrd="0" presId="urn:microsoft.com/office/officeart/2008/layout/LinedList"/>
    <dgm:cxn modelId="{B31D508F-E5B4-4F1B-9FF5-41CDDFA0BF02}" type="presParOf" srcId="{4556CBF8-8591-4110-B81F-1BDEFB722B2A}" destId="{C6758071-EFEE-4CBE-994F-7B1847BE5905}" srcOrd="0" destOrd="0" presId="urn:microsoft.com/office/officeart/2008/layout/LinedList"/>
    <dgm:cxn modelId="{64619E1D-9817-483D-83F0-8EED645402BC}" type="presParOf" srcId="{4556CBF8-8591-4110-B81F-1BDEFB722B2A}" destId="{A3D94CB5-82AC-4E0B-A4A2-EFCE7AC236F3}" srcOrd="1" destOrd="0" presId="urn:microsoft.com/office/officeart/2008/layout/LinedList"/>
    <dgm:cxn modelId="{8F5CE6FB-6222-4AD5-960F-A35A026C68D9}" type="presParOf" srcId="{A3D94CB5-82AC-4E0B-A4A2-EFCE7AC236F3}" destId="{A3DF78D2-5C58-4E81-B939-0DB974547C1B}" srcOrd="0" destOrd="0" presId="urn:microsoft.com/office/officeart/2008/layout/LinedList"/>
    <dgm:cxn modelId="{FEAA231B-37AB-459B-8C3B-419911E71345}" type="presParOf" srcId="{A3D94CB5-82AC-4E0B-A4A2-EFCE7AC236F3}" destId="{3AC355FD-20FE-490C-BB08-83823AEB2AC3}" srcOrd="1" destOrd="0" presId="urn:microsoft.com/office/officeart/2008/layout/LinedList"/>
    <dgm:cxn modelId="{5B2FF5F5-B5F8-4B0D-A807-7D903CC1FFE1}" type="presParOf" srcId="{4556CBF8-8591-4110-B81F-1BDEFB722B2A}" destId="{499A141D-9D2A-49DB-8EE8-16B6FFB27492}" srcOrd="2" destOrd="0" presId="urn:microsoft.com/office/officeart/2008/layout/LinedList"/>
    <dgm:cxn modelId="{EDB0A038-4EDC-4052-ADA0-FE0656797657}" type="presParOf" srcId="{4556CBF8-8591-4110-B81F-1BDEFB722B2A}" destId="{CE3C161E-DFDB-4BCE-A36A-0988AE32356E}" srcOrd="3" destOrd="0" presId="urn:microsoft.com/office/officeart/2008/layout/LinedList"/>
    <dgm:cxn modelId="{FF514372-381B-40E5-B5C4-A129DE756063}" type="presParOf" srcId="{CE3C161E-DFDB-4BCE-A36A-0988AE32356E}" destId="{EC994041-D1CA-482F-A445-C7C1FCFC5837}" srcOrd="0" destOrd="0" presId="urn:microsoft.com/office/officeart/2008/layout/LinedList"/>
    <dgm:cxn modelId="{C1C249B7-362A-4E50-B16C-C355771CF7A1}" type="presParOf" srcId="{CE3C161E-DFDB-4BCE-A36A-0988AE32356E}" destId="{90E813BF-942C-4BD3-B4C8-605FB55C3D4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F1B082-FFDB-485F-AF68-6F604C5EEB4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CEB19E7-E6C4-43B2-A206-617205B945F2}">
      <dgm:prSet/>
      <dgm:spPr/>
      <dgm:t>
        <a:bodyPr/>
        <a:lstStyle/>
        <a:p>
          <a:r>
            <a:rPr lang="en-US"/>
            <a:t>Different definitions of disability</a:t>
          </a:r>
        </a:p>
      </dgm:t>
    </dgm:pt>
    <dgm:pt modelId="{2DC12D0D-F6C4-41FF-A67C-40C8EE82B790}" type="parTrans" cxnId="{1351BC81-7A6A-4C8F-8F7D-4B3A39D9346F}">
      <dgm:prSet/>
      <dgm:spPr/>
      <dgm:t>
        <a:bodyPr/>
        <a:lstStyle/>
        <a:p>
          <a:endParaRPr lang="en-US"/>
        </a:p>
      </dgm:t>
    </dgm:pt>
    <dgm:pt modelId="{9937C570-C2CE-4803-A2B6-26AFE0950CFB}" type="sibTrans" cxnId="{1351BC81-7A6A-4C8F-8F7D-4B3A39D9346F}">
      <dgm:prSet/>
      <dgm:spPr/>
      <dgm:t>
        <a:bodyPr/>
        <a:lstStyle/>
        <a:p>
          <a:endParaRPr lang="en-US"/>
        </a:p>
      </dgm:t>
    </dgm:pt>
    <dgm:pt modelId="{95EB1A06-4600-4D25-9521-798515082811}">
      <dgm:prSet/>
      <dgm:spPr/>
      <dgm:t>
        <a:bodyPr/>
        <a:lstStyle/>
        <a:p>
          <a:r>
            <a:rPr lang="en-US"/>
            <a:t>Impairment – disability</a:t>
          </a:r>
        </a:p>
      </dgm:t>
    </dgm:pt>
    <dgm:pt modelId="{45683289-3A81-4D27-8C6E-BB08451F541D}" type="parTrans" cxnId="{35491F32-0744-4CCB-A7CA-4095FE24989F}">
      <dgm:prSet/>
      <dgm:spPr/>
      <dgm:t>
        <a:bodyPr/>
        <a:lstStyle/>
        <a:p>
          <a:endParaRPr lang="en-US"/>
        </a:p>
      </dgm:t>
    </dgm:pt>
    <dgm:pt modelId="{7E923DC7-8607-4330-9007-F40BF56FB571}" type="sibTrans" cxnId="{35491F32-0744-4CCB-A7CA-4095FE24989F}">
      <dgm:prSet/>
      <dgm:spPr/>
      <dgm:t>
        <a:bodyPr/>
        <a:lstStyle/>
        <a:p>
          <a:endParaRPr lang="en-US"/>
        </a:p>
      </dgm:t>
    </dgm:pt>
    <dgm:pt modelId="{6B798453-C257-4454-A217-C0E630B93C33}">
      <dgm:prSet/>
      <dgm:spPr/>
      <dgm:t>
        <a:bodyPr/>
        <a:lstStyle/>
        <a:p>
          <a:r>
            <a:rPr lang="en-US" dirty="0"/>
            <a:t>“Access-impairments” and other health conditions</a:t>
          </a:r>
        </a:p>
      </dgm:t>
    </dgm:pt>
    <dgm:pt modelId="{9502F9B1-8737-4F46-B2F8-182909EF196C}" type="parTrans" cxnId="{ED4FEB55-3DB6-4E6B-886D-520715AAFA54}">
      <dgm:prSet/>
      <dgm:spPr/>
      <dgm:t>
        <a:bodyPr/>
        <a:lstStyle/>
        <a:p>
          <a:endParaRPr lang="en-US"/>
        </a:p>
      </dgm:t>
    </dgm:pt>
    <dgm:pt modelId="{CF72FE0C-0251-423F-B0BA-7322ABE4A308}" type="sibTrans" cxnId="{ED4FEB55-3DB6-4E6B-886D-520715AAFA54}">
      <dgm:prSet/>
      <dgm:spPr/>
      <dgm:t>
        <a:bodyPr/>
        <a:lstStyle/>
        <a:p>
          <a:endParaRPr lang="en-US"/>
        </a:p>
      </dgm:t>
    </dgm:pt>
    <dgm:pt modelId="{E831990D-1626-4F25-95B9-8B10084DB17B}">
      <dgm:prSet/>
      <dgm:spPr/>
      <dgm:t>
        <a:bodyPr/>
        <a:lstStyle/>
        <a:p>
          <a:r>
            <a:rPr lang="en-US"/>
            <a:t>Differs between laws, authorities and kind of support and services</a:t>
          </a:r>
        </a:p>
      </dgm:t>
    </dgm:pt>
    <dgm:pt modelId="{1BACE8A6-3266-4A82-9CEB-8EADCADB4788}" type="parTrans" cxnId="{288AC3C8-5DBC-4888-B23C-26E991816E8E}">
      <dgm:prSet/>
      <dgm:spPr/>
      <dgm:t>
        <a:bodyPr/>
        <a:lstStyle/>
        <a:p>
          <a:endParaRPr lang="en-US"/>
        </a:p>
      </dgm:t>
    </dgm:pt>
    <dgm:pt modelId="{8DD98FE5-A33C-4AD3-B6DA-92560B855724}" type="sibTrans" cxnId="{288AC3C8-5DBC-4888-B23C-26E991816E8E}">
      <dgm:prSet/>
      <dgm:spPr/>
      <dgm:t>
        <a:bodyPr/>
        <a:lstStyle/>
        <a:p>
          <a:endParaRPr lang="en-US"/>
        </a:p>
      </dgm:t>
    </dgm:pt>
    <dgm:pt modelId="{E1059277-7A5D-4772-BD21-CAC875579360}">
      <dgm:prSet/>
      <dgm:spPr/>
      <dgm:t>
        <a:bodyPr/>
        <a:lstStyle/>
        <a:p>
          <a:r>
            <a:rPr lang="en-US"/>
            <a:t>Official recognition of disability</a:t>
          </a:r>
        </a:p>
      </dgm:t>
    </dgm:pt>
    <dgm:pt modelId="{F0A667C9-D078-4AA9-9CEF-C2073A667707}" type="parTrans" cxnId="{FB889B89-8054-46FE-B262-8A8DC5ECADBD}">
      <dgm:prSet/>
      <dgm:spPr/>
      <dgm:t>
        <a:bodyPr/>
        <a:lstStyle/>
        <a:p>
          <a:endParaRPr lang="en-US"/>
        </a:p>
      </dgm:t>
    </dgm:pt>
    <dgm:pt modelId="{FB9C4DF2-603D-4D39-9B43-C9C18824F75E}" type="sibTrans" cxnId="{FB889B89-8054-46FE-B262-8A8DC5ECADBD}">
      <dgm:prSet/>
      <dgm:spPr/>
      <dgm:t>
        <a:bodyPr/>
        <a:lstStyle/>
        <a:p>
          <a:endParaRPr lang="en-US"/>
        </a:p>
      </dgm:t>
    </dgm:pt>
    <dgm:pt modelId="{A59E282F-CEAA-46D4-A8CD-1A5F7AAB922A}">
      <dgm:prSet/>
      <dgm:spPr/>
      <dgm:t>
        <a:bodyPr/>
        <a:lstStyle/>
        <a:p>
          <a:r>
            <a:rPr lang="en-US"/>
            <a:t>Medical certificate - impairment</a:t>
          </a:r>
        </a:p>
      </dgm:t>
    </dgm:pt>
    <dgm:pt modelId="{3C8DCE0B-8367-4A7F-AE39-D6F3CABEC268}" type="parTrans" cxnId="{904A73AF-24D6-4D00-890B-05024CAF0366}">
      <dgm:prSet/>
      <dgm:spPr/>
      <dgm:t>
        <a:bodyPr/>
        <a:lstStyle/>
        <a:p>
          <a:endParaRPr lang="en-US"/>
        </a:p>
      </dgm:t>
    </dgm:pt>
    <dgm:pt modelId="{58BCC1CA-E2EB-4570-B31E-8EFD1DC87B5D}" type="sibTrans" cxnId="{904A73AF-24D6-4D00-890B-05024CAF0366}">
      <dgm:prSet/>
      <dgm:spPr/>
      <dgm:t>
        <a:bodyPr/>
        <a:lstStyle/>
        <a:p>
          <a:endParaRPr lang="en-US"/>
        </a:p>
      </dgm:t>
    </dgm:pt>
    <dgm:pt modelId="{47C98673-1276-4C96-999D-978A4232590A}">
      <dgm:prSet/>
      <dgm:spPr/>
      <dgm:t>
        <a:bodyPr/>
        <a:lstStyle/>
        <a:p>
          <a:r>
            <a:rPr lang="en-US"/>
            <a:t>Assessment of disability related needs (relation impairment – environment)</a:t>
          </a:r>
        </a:p>
      </dgm:t>
    </dgm:pt>
    <dgm:pt modelId="{21715715-3A9B-4707-9288-EC59D7E5EC9A}" type="parTrans" cxnId="{FA02C591-89D7-4986-8AF0-CF9109754B71}">
      <dgm:prSet/>
      <dgm:spPr/>
      <dgm:t>
        <a:bodyPr/>
        <a:lstStyle/>
        <a:p>
          <a:endParaRPr lang="en-US"/>
        </a:p>
      </dgm:t>
    </dgm:pt>
    <dgm:pt modelId="{D77426DB-F4C5-4F0D-943F-6C8DBC8E70CD}" type="sibTrans" cxnId="{FA02C591-89D7-4986-8AF0-CF9109754B71}">
      <dgm:prSet/>
      <dgm:spPr/>
      <dgm:t>
        <a:bodyPr/>
        <a:lstStyle/>
        <a:p>
          <a:endParaRPr lang="en-US"/>
        </a:p>
      </dgm:t>
    </dgm:pt>
    <dgm:pt modelId="{61FFCC3C-DD47-42F0-9C66-84A5FFF24449}" type="pres">
      <dgm:prSet presAssocID="{5CF1B082-FFDB-485F-AF68-6F604C5EEB45}" presName="linear" presStyleCnt="0">
        <dgm:presLayoutVars>
          <dgm:dir/>
          <dgm:animLvl val="lvl"/>
          <dgm:resizeHandles val="exact"/>
        </dgm:presLayoutVars>
      </dgm:prSet>
      <dgm:spPr/>
    </dgm:pt>
    <dgm:pt modelId="{2CCCC6CF-1CCA-4363-A8BB-31A29EE3B350}" type="pres">
      <dgm:prSet presAssocID="{0CEB19E7-E6C4-43B2-A206-617205B945F2}" presName="parentLin" presStyleCnt="0"/>
      <dgm:spPr/>
    </dgm:pt>
    <dgm:pt modelId="{D23DED21-8066-42C3-B57A-0F7B5BA6533E}" type="pres">
      <dgm:prSet presAssocID="{0CEB19E7-E6C4-43B2-A206-617205B945F2}" presName="parentLeftMargin" presStyleLbl="node1" presStyleIdx="0" presStyleCnt="2"/>
      <dgm:spPr/>
    </dgm:pt>
    <dgm:pt modelId="{408A4D9B-FE31-4C9E-9F7C-BBE086E8D1A7}" type="pres">
      <dgm:prSet presAssocID="{0CEB19E7-E6C4-43B2-A206-617205B945F2}" presName="parentText" presStyleLbl="node1" presStyleIdx="0" presStyleCnt="2">
        <dgm:presLayoutVars>
          <dgm:chMax val="0"/>
          <dgm:bulletEnabled val="1"/>
        </dgm:presLayoutVars>
      </dgm:prSet>
      <dgm:spPr/>
    </dgm:pt>
    <dgm:pt modelId="{AC07262E-5292-481C-9AC5-61CB8AC464AF}" type="pres">
      <dgm:prSet presAssocID="{0CEB19E7-E6C4-43B2-A206-617205B945F2}" presName="negativeSpace" presStyleCnt="0"/>
      <dgm:spPr/>
    </dgm:pt>
    <dgm:pt modelId="{E8571112-774A-403F-A7EA-F04AF6D3A0C9}" type="pres">
      <dgm:prSet presAssocID="{0CEB19E7-E6C4-43B2-A206-617205B945F2}" presName="childText" presStyleLbl="conFgAcc1" presStyleIdx="0" presStyleCnt="2">
        <dgm:presLayoutVars>
          <dgm:bulletEnabled val="1"/>
        </dgm:presLayoutVars>
      </dgm:prSet>
      <dgm:spPr/>
    </dgm:pt>
    <dgm:pt modelId="{AF69D0AF-71EA-4916-A024-3ED91C853CD6}" type="pres">
      <dgm:prSet presAssocID="{9937C570-C2CE-4803-A2B6-26AFE0950CFB}" presName="spaceBetweenRectangles" presStyleCnt="0"/>
      <dgm:spPr/>
    </dgm:pt>
    <dgm:pt modelId="{D20741F4-7740-4656-8909-BB0D5D4F33FB}" type="pres">
      <dgm:prSet presAssocID="{E1059277-7A5D-4772-BD21-CAC875579360}" presName="parentLin" presStyleCnt="0"/>
      <dgm:spPr/>
    </dgm:pt>
    <dgm:pt modelId="{03300A23-F6CD-4C41-B6B0-43E137BB59FC}" type="pres">
      <dgm:prSet presAssocID="{E1059277-7A5D-4772-BD21-CAC875579360}" presName="parentLeftMargin" presStyleLbl="node1" presStyleIdx="0" presStyleCnt="2"/>
      <dgm:spPr/>
    </dgm:pt>
    <dgm:pt modelId="{EE828FA1-2751-4359-843B-01186A2A9520}" type="pres">
      <dgm:prSet presAssocID="{E1059277-7A5D-4772-BD21-CAC875579360}" presName="parentText" presStyleLbl="node1" presStyleIdx="1" presStyleCnt="2">
        <dgm:presLayoutVars>
          <dgm:chMax val="0"/>
          <dgm:bulletEnabled val="1"/>
        </dgm:presLayoutVars>
      </dgm:prSet>
      <dgm:spPr/>
    </dgm:pt>
    <dgm:pt modelId="{6F478770-AC04-452B-AF25-15FF32C0B074}" type="pres">
      <dgm:prSet presAssocID="{E1059277-7A5D-4772-BD21-CAC875579360}" presName="negativeSpace" presStyleCnt="0"/>
      <dgm:spPr/>
    </dgm:pt>
    <dgm:pt modelId="{3D8C8D1F-6F0E-40A1-A017-2B7E440063B9}" type="pres">
      <dgm:prSet presAssocID="{E1059277-7A5D-4772-BD21-CAC875579360}" presName="childText" presStyleLbl="conFgAcc1" presStyleIdx="1" presStyleCnt="2">
        <dgm:presLayoutVars>
          <dgm:bulletEnabled val="1"/>
        </dgm:presLayoutVars>
      </dgm:prSet>
      <dgm:spPr/>
    </dgm:pt>
  </dgm:ptLst>
  <dgm:cxnLst>
    <dgm:cxn modelId="{9096FB10-B2E9-429B-A0E1-2AC56045F17A}" type="presOf" srcId="{5CF1B082-FFDB-485F-AF68-6F604C5EEB45}" destId="{61FFCC3C-DD47-42F0-9C66-84A5FFF24449}" srcOrd="0" destOrd="0" presId="urn:microsoft.com/office/officeart/2005/8/layout/list1"/>
    <dgm:cxn modelId="{F0CA8515-64B6-407C-970A-7761BA41D2A2}" type="presOf" srcId="{E1059277-7A5D-4772-BD21-CAC875579360}" destId="{03300A23-F6CD-4C41-B6B0-43E137BB59FC}" srcOrd="0" destOrd="0" presId="urn:microsoft.com/office/officeart/2005/8/layout/list1"/>
    <dgm:cxn modelId="{21302719-B7AA-4CE9-BD6B-7FBE6926C62A}" type="presOf" srcId="{E1059277-7A5D-4772-BD21-CAC875579360}" destId="{EE828FA1-2751-4359-843B-01186A2A9520}" srcOrd="1" destOrd="0" presId="urn:microsoft.com/office/officeart/2005/8/layout/list1"/>
    <dgm:cxn modelId="{8098F01A-E3EE-43E0-A0D3-A0D64246DF0E}" type="presOf" srcId="{0CEB19E7-E6C4-43B2-A206-617205B945F2}" destId="{D23DED21-8066-42C3-B57A-0F7B5BA6533E}" srcOrd="0" destOrd="0" presId="urn:microsoft.com/office/officeart/2005/8/layout/list1"/>
    <dgm:cxn modelId="{35491F32-0744-4CCB-A7CA-4095FE24989F}" srcId="{0CEB19E7-E6C4-43B2-A206-617205B945F2}" destId="{95EB1A06-4600-4D25-9521-798515082811}" srcOrd="0" destOrd="0" parTransId="{45683289-3A81-4D27-8C6E-BB08451F541D}" sibTransId="{7E923DC7-8607-4330-9007-F40BF56FB571}"/>
    <dgm:cxn modelId="{64FBB466-FBE2-45BC-A0BB-49091FF8B8AF}" type="presOf" srcId="{6B798453-C257-4454-A217-C0E630B93C33}" destId="{E8571112-774A-403F-A7EA-F04AF6D3A0C9}" srcOrd="0" destOrd="1" presId="urn:microsoft.com/office/officeart/2005/8/layout/list1"/>
    <dgm:cxn modelId="{D6162D6F-0493-43DD-AC4A-FE96289B1C73}" type="presOf" srcId="{95EB1A06-4600-4D25-9521-798515082811}" destId="{E8571112-774A-403F-A7EA-F04AF6D3A0C9}" srcOrd="0" destOrd="0" presId="urn:microsoft.com/office/officeart/2005/8/layout/list1"/>
    <dgm:cxn modelId="{35488D53-56FC-4E50-A532-629EE031DC50}" type="presOf" srcId="{47C98673-1276-4C96-999D-978A4232590A}" destId="{3D8C8D1F-6F0E-40A1-A017-2B7E440063B9}" srcOrd="0" destOrd="1" presId="urn:microsoft.com/office/officeart/2005/8/layout/list1"/>
    <dgm:cxn modelId="{ED4FEB55-3DB6-4E6B-886D-520715AAFA54}" srcId="{0CEB19E7-E6C4-43B2-A206-617205B945F2}" destId="{6B798453-C257-4454-A217-C0E630B93C33}" srcOrd="1" destOrd="0" parTransId="{9502F9B1-8737-4F46-B2F8-182909EF196C}" sibTransId="{CF72FE0C-0251-423F-B0BA-7322ABE4A308}"/>
    <dgm:cxn modelId="{1351BC81-7A6A-4C8F-8F7D-4B3A39D9346F}" srcId="{5CF1B082-FFDB-485F-AF68-6F604C5EEB45}" destId="{0CEB19E7-E6C4-43B2-A206-617205B945F2}" srcOrd="0" destOrd="0" parTransId="{2DC12D0D-F6C4-41FF-A67C-40C8EE82B790}" sibTransId="{9937C570-C2CE-4803-A2B6-26AFE0950CFB}"/>
    <dgm:cxn modelId="{FB889B89-8054-46FE-B262-8A8DC5ECADBD}" srcId="{5CF1B082-FFDB-485F-AF68-6F604C5EEB45}" destId="{E1059277-7A5D-4772-BD21-CAC875579360}" srcOrd="1" destOrd="0" parTransId="{F0A667C9-D078-4AA9-9CEF-C2073A667707}" sibTransId="{FB9C4DF2-603D-4D39-9B43-C9C18824F75E}"/>
    <dgm:cxn modelId="{FA02C591-89D7-4986-8AF0-CF9109754B71}" srcId="{E1059277-7A5D-4772-BD21-CAC875579360}" destId="{47C98673-1276-4C96-999D-978A4232590A}" srcOrd="1" destOrd="0" parTransId="{21715715-3A9B-4707-9288-EC59D7E5EC9A}" sibTransId="{D77426DB-F4C5-4F0D-943F-6C8DBC8E70CD}"/>
    <dgm:cxn modelId="{DBFFBC9F-AC14-4B3C-8473-BCFFE38F3946}" type="presOf" srcId="{0CEB19E7-E6C4-43B2-A206-617205B945F2}" destId="{408A4D9B-FE31-4C9E-9F7C-BBE086E8D1A7}" srcOrd="1" destOrd="0" presId="urn:microsoft.com/office/officeart/2005/8/layout/list1"/>
    <dgm:cxn modelId="{904A73AF-24D6-4D00-890B-05024CAF0366}" srcId="{E1059277-7A5D-4772-BD21-CAC875579360}" destId="{A59E282F-CEAA-46D4-A8CD-1A5F7AAB922A}" srcOrd="0" destOrd="0" parTransId="{3C8DCE0B-8367-4A7F-AE39-D6F3CABEC268}" sibTransId="{58BCC1CA-E2EB-4570-B31E-8EFD1DC87B5D}"/>
    <dgm:cxn modelId="{288AC3C8-5DBC-4888-B23C-26E991816E8E}" srcId="{0CEB19E7-E6C4-43B2-A206-617205B945F2}" destId="{E831990D-1626-4F25-95B9-8B10084DB17B}" srcOrd="2" destOrd="0" parTransId="{1BACE8A6-3266-4A82-9CEB-8EADCADB4788}" sibTransId="{8DD98FE5-A33C-4AD3-B6DA-92560B855724}"/>
    <dgm:cxn modelId="{8D8AD8CD-CA1D-4C32-B1C7-C244881CAB96}" type="presOf" srcId="{A59E282F-CEAA-46D4-A8CD-1A5F7AAB922A}" destId="{3D8C8D1F-6F0E-40A1-A017-2B7E440063B9}" srcOrd="0" destOrd="0" presId="urn:microsoft.com/office/officeart/2005/8/layout/list1"/>
    <dgm:cxn modelId="{60158CE1-E32D-4F35-BA5F-C37BB8C8C89B}" type="presOf" srcId="{E831990D-1626-4F25-95B9-8B10084DB17B}" destId="{E8571112-774A-403F-A7EA-F04AF6D3A0C9}" srcOrd="0" destOrd="2" presId="urn:microsoft.com/office/officeart/2005/8/layout/list1"/>
    <dgm:cxn modelId="{C39714CB-4B26-4D81-90B9-23EDC4AEA1FA}" type="presParOf" srcId="{61FFCC3C-DD47-42F0-9C66-84A5FFF24449}" destId="{2CCCC6CF-1CCA-4363-A8BB-31A29EE3B350}" srcOrd="0" destOrd="0" presId="urn:microsoft.com/office/officeart/2005/8/layout/list1"/>
    <dgm:cxn modelId="{45B139BC-36B3-4972-9161-1C8718727E74}" type="presParOf" srcId="{2CCCC6CF-1CCA-4363-A8BB-31A29EE3B350}" destId="{D23DED21-8066-42C3-B57A-0F7B5BA6533E}" srcOrd="0" destOrd="0" presId="urn:microsoft.com/office/officeart/2005/8/layout/list1"/>
    <dgm:cxn modelId="{C915D8F5-27FE-4673-B156-B79CBD2B1799}" type="presParOf" srcId="{2CCCC6CF-1CCA-4363-A8BB-31A29EE3B350}" destId="{408A4D9B-FE31-4C9E-9F7C-BBE086E8D1A7}" srcOrd="1" destOrd="0" presId="urn:microsoft.com/office/officeart/2005/8/layout/list1"/>
    <dgm:cxn modelId="{06832F09-85AF-433B-9260-E58C839E136A}" type="presParOf" srcId="{61FFCC3C-DD47-42F0-9C66-84A5FFF24449}" destId="{AC07262E-5292-481C-9AC5-61CB8AC464AF}" srcOrd="1" destOrd="0" presId="urn:microsoft.com/office/officeart/2005/8/layout/list1"/>
    <dgm:cxn modelId="{F03CBDC5-391B-4244-9449-E10F71CE320B}" type="presParOf" srcId="{61FFCC3C-DD47-42F0-9C66-84A5FFF24449}" destId="{E8571112-774A-403F-A7EA-F04AF6D3A0C9}" srcOrd="2" destOrd="0" presId="urn:microsoft.com/office/officeart/2005/8/layout/list1"/>
    <dgm:cxn modelId="{5138551D-BC00-49F9-B894-20C7A2E2FCDE}" type="presParOf" srcId="{61FFCC3C-DD47-42F0-9C66-84A5FFF24449}" destId="{AF69D0AF-71EA-4916-A024-3ED91C853CD6}" srcOrd="3" destOrd="0" presId="urn:microsoft.com/office/officeart/2005/8/layout/list1"/>
    <dgm:cxn modelId="{A8DE5756-8016-466E-A3C0-DB680B497B9E}" type="presParOf" srcId="{61FFCC3C-DD47-42F0-9C66-84A5FFF24449}" destId="{D20741F4-7740-4656-8909-BB0D5D4F33FB}" srcOrd="4" destOrd="0" presId="urn:microsoft.com/office/officeart/2005/8/layout/list1"/>
    <dgm:cxn modelId="{392E4BAC-44E9-4DF2-BC99-669EE877A1A8}" type="presParOf" srcId="{D20741F4-7740-4656-8909-BB0D5D4F33FB}" destId="{03300A23-F6CD-4C41-B6B0-43E137BB59FC}" srcOrd="0" destOrd="0" presId="urn:microsoft.com/office/officeart/2005/8/layout/list1"/>
    <dgm:cxn modelId="{54E95E70-A3CB-43F4-A848-DDB5B5EF0A63}" type="presParOf" srcId="{D20741F4-7740-4656-8909-BB0D5D4F33FB}" destId="{EE828FA1-2751-4359-843B-01186A2A9520}" srcOrd="1" destOrd="0" presId="urn:microsoft.com/office/officeart/2005/8/layout/list1"/>
    <dgm:cxn modelId="{C4C95F27-9E9F-46DE-946A-D0DDF0AB448F}" type="presParOf" srcId="{61FFCC3C-DD47-42F0-9C66-84A5FFF24449}" destId="{6F478770-AC04-452B-AF25-15FF32C0B074}" srcOrd="5" destOrd="0" presId="urn:microsoft.com/office/officeart/2005/8/layout/list1"/>
    <dgm:cxn modelId="{6D8E2877-8B51-4316-868A-CDB215735C4D}" type="presParOf" srcId="{61FFCC3C-DD47-42F0-9C66-84A5FFF24449}" destId="{3D8C8D1F-6F0E-40A1-A017-2B7E440063B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AA2868-3F9C-4E9E-963B-894422EF15E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648119F-C309-4C1F-BB46-D18A43DE46D4}">
      <dgm:prSet/>
      <dgm:spPr/>
      <dgm:t>
        <a:bodyPr/>
        <a:lstStyle/>
        <a:p>
          <a:r>
            <a:rPr lang="en-US"/>
            <a:t>Social Insurance Act (2010-110)</a:t>
          </a:r>
        </a:p>
      </dgm:t>
    </dgm:pt>
    <dgm:pt modelId="{3365A96B-7B56-4767-A581-5D01E25E4141}" type="parTrans" cxnId="{DA4C0BF9-A811-473A-B679-35E03558EB49}">
      <dgm:prSet/>
      <dgm:spPr/>
      <dgm:t>
        <a:bodyPr/>
        <a:lstStyle/>
        <a:p>
          <a:endParaRPr lang="en-US"/>
        </a:p>
      </dgm:t>
    </dgm:pt>
    <dgm:pt modelId="{63036A09-2456-433E-A2C4-2EA5D7F4A541}" type="sibTrans" cxnId="{DA4C0BF9-A811-473A-B679-35E03558EB49}">
      <dgm:prSet/>
      <dgm:spPr/>
      <dgm:t>
        <a:bodyPr/>
        <a:lstStyle/>
        <a:p>
          <a:endParaRPr lang="en-US"/>
        </a:p>
      </dgm:t>
    </dgm:pt>
    <dgm:pt modelId="{A78EC72B-83CE-48A7-8268-34C3EAE8B3F7}">
      <dgm:prSet/>
      <dgm:spPr/>
      <dgm:t>
        <a:bodyPr/>
        <a:lstStyle/>
        <a:p>
          <a:r>
            <a:rPr lang="en-US" dirty="0"/>
            <a:t>Sickness or activity compensation (i.e., “disability pension”) may be paid to an insured person whose ability to work is long-term reduced.</a:t>
          </a:r>
        </a:p>
      </dgm:t>
    </dgm:pt>
    <dgm:pt modelId="{FA058A71-B268-4BC2-9E4D-238FA6399B8A}" type="parTrans" cxnId="{17BC1841-E661-425F-9AF9-3567592BB465}">
      <dgm:prSet/>
      <dgm:spPr/>
      <dgm:t>
        <a:bodyPr/>
        <a:lstStyle/>
        <a:p>
          <a:endParaRPr lang="en-US"/>
        </a:p>
      </dgm:t>
    </dgm:pt>
    <dgm:pt modelId="{0ECF5F26-CC01-454B-BBB0-4A27C6F467FF}" type="sibTrans" cxnId="{17BC1841-E661-425F-9AF9-3567592BB465}">
      <dgm:prSet/>
      <dgm:spPr/>
      <dgm:t>
        <a:bodyPr/>
        <a:lstStyle/>
        <a:p>
          <a:endParaRPr lang="en-US"/>
        </a:p>
      </dgm:t>
    </dgm:pt>
    <dgm:pt modelId="{B9F27CA1-AF15-415D-ACB5-F9A8D3B81FF0}">
      <dgm:prSet/>
      <dgm:spPr/>
      <dgm:t>
        <a:bodyPr/>
        <a:lstStyle/>
        <a:p>
          <a:r>
            <a:rPr lang="en-US" dirty="0"/>
            <a:t>An insured person whose ability to work is reduced by at least a quarter due to illness or physical or mental impairment/ … /is entitled to sickness benefit or activity compensation.</a:t>
          </a:r>
        </a:p>
      </dgm:t>
    </dgm:pt>
    <dgm:pt modelId="{69FBE8A6-3529-4217-A048-585885D07E72}" type="parTrans" cxnId="{9708BF69-7329-4E4A-8E2E-960D25655108}">
      <dgm:prSet/>
      <dgm:spPr/>
      <dgm:t>
        <a:bodyPr/>
        <a:lstStyle/>
        <a:p>
          <a:endParaRPr lang="en-US"/>
        </a:p>
      </dgm:t>
    </dgm:pt>
    <dgm:pt modelId="{C0259AB1-BB11-485D-A6FF-2A3B12946AD8}" type="sibTrans" cxnId="{9708BF69-7329-4E4A-8E2E-960D25655108}">
      <dgm:prSet/>
      <dgm:spPr/>
      <dgm:t>
        <a:bodyPr/>
        <a:lstStyle/>
        <a:p>
          <a:endParaRPr lang="en-US"/>
        </a:p>
      </dgm:t>
    </dgm:pt>
    <dgm:pt modelId="{B0D5F58A-38AA-491A-AE65-7F3EC7F87DAD}">
      <dgm:prSet/>
      <dgm:spPr/>
      <dgm:t>
        <a:bodyPr/>
        <a:lstStyle/>
        <a:p>
          <a:r>
            <a:rPr lang="en-US" dirty="0"/>
            <a:t>For the right to sickness compensation, it is required that the ability to work can be considered permanently reduced and that measures/ … / is not considered to lead to the insured regaining any ability to work.</a:t>
          </a:r>
        </a:p>
      </dgm:t>
    </dgm:pt>
    <dgm:pt modelId="{93014AE5-6881-474E-B3AC-B7CBED5F7422}" type="parTrans" cxnId="{0BFAC726-9FE1-46FF-A072-C0D40FCBC964}">
      <dgm:prSet/>
      <dgm:spPr/>
      <dgm:t>
        <a:bodyPr/>
        <a:lstStyle/>
        <a:p>
          <a:endParaRPr lang="en-US"/>
        </a:p>
      </dgm:t>
    </dgm:pt>
    <dgm:pt modelId="{AB020DEC-ED4D-4907-98AA-691AB77F57B7}" type="sibTrans" cxnId="{0BFAC726-9FE1-46FF-A072-C0D40FCBC964}">
      <dgm:prSet/>
      <dgm:spPr/>
      <dgm:t>
        <a:bodyPr/>
        <a:lstStyle/>
        <a:p>
          <a:endParaRPr lang="en-US"/>
        </a:p>
      </dgm:t>
    </dgm:pt>
    <dgm:pt modelId="{C6DE0BDC-C3AD-4D47-8D3F-E5DD5E1C4D83}">
      <dgm:prSet/>
      <dgm:spPr/>
      <dgm:t>
        <a:bodyPr/>
        <a:lstStyle/>
        <a:p>
          <a:r>
            <a:rPr lang="en-US"/>
            <a:t>Personal assistance allowances</a:t>
          </a:r>
        </a:p>
      </dgm:t>
    </dgm:pt>
    <dgm:pt modelId="{F0720B36-B151-4BDC-91F1-6380B1E5652E}" type="parTrans" cxnId="{BBB6BF4F-DE7D-4E13-90F8-1E3F3848B67B}">
      <dgm:prSet/>
      <dgm:spPr/>
      <dgm:t>
        <a:bodyPr/>
        <a:lstStyle/>
        <a:p>
          <a:endParaRPr lang="en-US"/>
        </a:p>
      </dgm:t>
    </dgm:pt>
    <dgm:pt modelId="{03F7110D-80AA-46D8-9E70-046854440FD4}" type="sibTrans" cxnId="{BBB6BF4F-DE7D-4E13-90F8-1E3F3848B67B}">
      <dgm:prSet/>
      <dgm:spPr/>
      <dgm:t>
        <a:bodyPr/>
        <a:lstStyle/>
        <a:p>
          <a:endParaRPr lang="en-US"/>
        </a:p>
      </dgm:t>
    </dgm:pt>
    <dgm:pt modelId="{6FBC5FF3-F835-4B26-88FA-88B0C7B7FF98}">
      <dgm:prSet/>
      <dgm:spPr/>
      <dgm:t>
        <a:bodyPr/>
        <a:lstStyle/>
        <a:p>
          <a:r>
            <a:rPr lang="en-US" b="0" i="0" baseline="0"/>
            <a:t>Personal assistance allowance from the Social Insurance Agency, regulated in the Assistance Benefits Act of 2010 </a:t>
          </a:r>
          <a:endParaRPr lang="en-US"/>
        </a:p>
      </dgm:t>
    </dgm:pt>
    <dgm:pt modelId="{069DEBDD-7DBE-40CD-B8B9-2F99D667D743}" type="parTrans" cxnId="{0C356C90-4BE4-4CF9-A8E8-36652CABA465}">
      <dgm:prSet/>
      <dgm:spPr/>
      <dgm:t>
        <a:bodyPr/>
        <a:lstStyle/>
        <a:p>
          <a:endParaRPr lang="en-US"/>
        </a:p>
      </dgm:t>
    </dgm:pt>
    <dgm:pt modelId="{FA268E56-5DAC-41E5-B54A-B5EB98608B70}" type="sibTrans" cxnId="{0C356C90-4BE4-4CF9-A8E8-36652CABA465}">
      <dgm:prSet/>
      <dgm:spPr/>
      <dgm:t>
        <a:bodyPr/>
        <a:lstStyle/>
        <a:p>
          <a:endParaRPr lang="en-US"/>
        </a:p>
      </dgm:t>
    </dgm:pt>
    <dgm:pt modelId="{2D5C18FE-50E2-4704-A0FF-4E85DA7C109D}">
      <dgm:prSet/>
      <dgm:spPr/>
      <dgm:t>
        <a:bodyPr/>
        <a:lstStyle/>
        <a:p>
          <a:r>
            <a:rPr lang="en-US" b="0" i="0" baseline="0" dirty="0"/>
            <a:t>If disability-related needs cover more than 20 hours a week </a:t>
          </a:r>
          <a:endParaRPr lang="en-US" dirty="0"/>
        </a:p>
      </dgm:t>
    </dgm:pt>
    <dgm:pt modelId="{A49D4927-49F0-4B39-AC37-77C92FF598D5}" type="parTrans" cxnId="{7B68FB11-2874-4127-BBAC-C340F685B2B9}">
      <dgm:prSet/>
      <dgm:spPr/>
      <dgm:t>
        <a:bodyPr/>
        <a:lstStyle/>
        <a:p>
          <a:endParaRPr lang="en-US"/>
        </a:p>
      </dgm:t>
    </dgm:pt>
    <dgm:pt modelId="{01C858CC-6239-4535-B550-E54EE4DFD5C0}" type="sibTrans" cxnId="{7B68FB11-2874-4127-BBAC-C340F685B2B9}">
      <dgm:prSet/>
      <dgm:spPr/>
      <dgm:t>
        <a:bodyPr/>
        <a:lstStyle/>
        <a:p>
          <a:endParaRPr lang="en-US"/>
        </a:p>
      </dgm:t>
    </dgm:pt>
    <dgm:pt modelId="{308978BC-4243-476C-80CA-F41FDB57BC3F}">
      <dgm:prSet/>
      <dgm:spPr/>
      <dgm:t>
        <a:bodyPr/>
        <a:lstStyle/>
        <a:p>
          <a:r>
            <a:rPr lang="en-US"/>
            <a:t>M</a:t>
          </a:r>
          <a:r>
            <a:rPr lang="en-US" b="0" i="0" baseline="0"/>
            <a:t>onetary</a:t>
          </a:r>
          <a:r>
            <a:rPr lang="en-US"/>
            <a:t> </a:t>
          </a:r>
          <a:r>
            <a:rPr lang="en-US" b="0" i="0" baseline="0"/>
            <a:t>support for a person with disability to hire personal assistants</a:t>
          </a:r>
          <a:endParaRPr lang="en-US"/>
        </a:p>
      </dgm:t>
    </dgm:pt>
    <dgm:pt modelId="{8DF9B827-BDD7-46CB-B0E6-822DDB2CB7B2}" type="parTrans" cxnId="{F21BE906-0EA5-4469-AA4E-DDC211C548CF}">
      <dgm:prSet/>
      <dgm:spPr/>
      <dgm:t>
        <a:bodyPr/>
        <a:lstStyle/>
        <a:p>
          <a:endParaRPr lang="en-US"/>
        </a:p>
      </dgm:t>
    </dgm:pt>
    <dgm:pt modelId="{1471F6A8-1D08-401E-9BF7-BF51BC4589EA}" type="sibTrans" cxnId="{F21BE906-0EA5-4469-AA4E-DDC211C548CF}">
      <dgm:prSet/>
      <dgm:spPr/>
      <dgm:t>
        <a:bodyPr/>
        <a:lstStyle/>
        <a:p>
          <a:endParaRPr lang="en-US"/>
        </a:p>
      </dgm:t>
    </dgm:pt>
    <dgm:pt modelId="{3060B6F0-D173-4229-A2A8-028E51F5CA42}" type="pres">
      <dgm:prSet presAssocID="{73AA2868-3F9C-4E9E-963B-894422EF15E5}" presName="linear" presStyleCnt="0">
        <dgm:presLayoutVars>
          <dgm:animLvl val="lvl"/>
          <dgm:resizeHandles val="exact"/>
        </dgm:presLayoutVars>
      </dgm:prSet>
      <dgm:spPr/>
    </dgm:pt>
    <dgm:pt modelId="{1AC8DAF4-42B1-4DC0-8642-DCF124D2F804}" type="pres">
      <dgm:prSet presAssocID="{B648119F-C309-4C1F-BB46-D18A43DE46D4}" presName="parentText" presStyleLbl="node1" presStyleIdx="0" presStyleCnt="2">
        <dgm:presLayoutVars>
          <dgm:chMax val="0"/>
          <dgm:bulletEnabled val="1"/>
        </dgm:presLayoutVars>
      </dgm:prSet>
      <dgm:spPr/>
    </dgm:pt>
    <dgm:pt modelId="{61088EAE-7668-404B-BF6E-9FA3CFC5B99E}" type="pres">
      <dgm:prSet presAssocID="{B648119F-C309-4C1F-BB46-D18A43DE46D4}" presName="childText" presStyleLbl="revTx" presStyleIdx="0" presStyleCnt="2">
        <dgm:presLayoutVars>
          <dgm:bulletEnabled val="1"/>
        </dgm:presLayoutVars>
      </dgm:prSet>
      <dgm:spPr/>
    </dgm:pt>
    <dgm:pt modelId="{F97DEB28-EF65-45DD-8C95-6641CBE2F4E6}" type="pres">
      <dgm:prSet presAssocID="{C6DE0BDC-C3AD-4D47-8D3F-E5DD5E1C4D83}" presName="parentText" presStyleLbl="node1" presStyleIdx="1" presStyleCnt="2">
        <dgm:presLayoutVars>
          <dgm:chMax val="0"/>
          <dgm:bulletEnabled val="1"/>
        </dgm:presLayoutVars>
      </dgm:prSet>
      <dgm:spPr/>
    </dgm:pt>
    <dgm:pt modelId="{3CA7F5CA-AFB4-4B2D-B840-48C8E74ED058}" type="pres">
      <dgm:prSet presAssocID="{C6DE0BDC-C3AD-4D47-8D3F-E5DD5E1C4D83}" presName="childText" presStyleLbl="revTx" presStyleIdx="1" presStyleCnt="2">
        <dgm:presLayoutVars>
          <dgm:bulletEnabled val="1"/>
        </dgm:presLayoutVars>
      </dgm:prSet>
      <dgm:spPr/>
    </dgm:pt>
  </dgm:ptLst>
  <dgm:cxnLst>
    <dgm:cxn modelId="{F21BE906-0EA5-4469-AA4E-DDC211C548CF}" srcId="{C6DE0BDC-C3AD-4D47-8D3F-E5DD5E1C4D83}" destId="{308978BC-4243-476C-80CA-F41FDB57BC3F}" srcOrd="2" destOrd="0" parTransId="{8DF9B827-BDD7-46CB-B0E6-822DDB2CB7B2}" sibTransId="{1471F6A8-1D08-401E-9BF7-BF51BC4589EA}"/>
    <dgm:cxn modelId="{7B68FB11-2874-4127-BBAC-C340F685B2B9}" srcId="{C6DE0BDC-C3AD-4D47-8D3F-E5DD5E1C4D83}" destId="{2D5C18FE-50E2-4704-A0FF-4E85DA7C109D}" srcOrd="1" destOrd="0" parTransId="{A49D4927-49F0-4B39-AC37-77C92FF598D5}" sibTransId="{01C858CC-6239-4535-B550-E54EE4DFD5C0}"/>
    <dgm:cxn modelId="{8F5BAB1F-9E8E-4631-AFA5-2B232EE913E7}" type="presOf" srcId="{C6DE0BDC-C3AD-4D47-8D3F-E5DD5E1C4D83}" destId="{F97DEB28-EF65-45DD-8C95-6641CBE2F4E6}" srcOrd="0" destOrd="0" presId="urn:microsoft.com/office/officeart/2005/8/layout/vList2"/>
    <dgm:cxn modelId="{0BFAC726-9FE1-46FF-A072-C0D40FCBC964}" srcId="{B648119F-C309-4C1F-BB46-D18A43DE46D4}" destId="{B0D5F58A-38AA-491A-AE65-7F3EC7F87DAD}" srcOrd="2" destOrd="0" parTransId="{93014AE5-6881-474E-B3AC-B7CBED5F7422}" sibTransId="{AB020DEC-ED4D-4907-98AA-691AB77F57B7}"/>
    <dgm:cxn modelId="{26F05B60-D24E-41ED-9220-B7DAD79C5B88}" type="presOf" srcId="{B9F27CA1-AF15-415D-ACB5-F9A8D3B81FF0}" destId="{61088EAE-7668-404B-BF6E-9FA3CFC5B99E}" srcOrd="0" destOrd="1" presId="urn:microsoft.com/office/officeart/2005/8/layout/vList2"/>
    <dgm:cxn modelId="{17BC1841-E661-425F-9AF9-3567592BB465}" srcId="{B648119F-C309-4C1F-BB46-D18A43DE46D4}" destId="{A78EC72B-83CE-48A7-8268-34C3EAE8B3F7}" srcOrd="0" destOrd="0" parTransId="{FA058A71-B268-4BC2-9E4D-238FA6399B8A}" sibTransId="{0ECF5F26-CC01-454B-BBB0-4A27C6F467FF}"/>
    <dgm:cxn modelId="{42E44468-3628-4AA1-B44C-DC3072C642F9}" type="presOf" srcId="{308978BC-4243-476C-80CA-F41FDB57BC3F}" destId="{3CA7F5CA-AFB4-4B2D-B840-48C8E74ED058}" srcOrd="0" destOrd="2" presId="urn:microsoft.com/office/officeart/2005/8/layout/vList2"/>
    <dgm:cxn modelId="{9708BF69-7329-4E4A-8E2E-960D25655108}" srcId="{B648119F-C309-4C1F-BB46-D18A43DE46D4}" destId="{B9F27CA1-AF15-415D-ACB5-F9A8D3B81FF0}" srcOrd="1" destOrd="0" parTransId="{69FBE8A6-3529-4217-A048-585885D07E72}" sibTransId="{C0259AB1-BB11-485D-A6FF-2A3B12946AD8}"/>
    <dgm:cxn modelId="{ADDB984A-96FB-49D9-A62B-D5F9F690AC0D}" type="presOf" srcId="{B0D5F58A-38AA-491A-AE65-7F3EC7F87DAD}" destId="{61088EAE-7668-404B-BF6E-9FA3CFC5B99E}" srcOrd="0" destOrd="2" presId="urn:microsoft.com/office/officeart/2005/8/layout/vList2"/>
    <dgm:cxn modelId="{BBB6BF4F-DE7D-4E13-90F8-1E3F3848B67B}" srcId="{73AA2868-3F9C-4E9E-963B-894422EF15E5}" destId="{C6DE0BDC-C3AD-4D47-8D3F-E5DD5E1C4D83}" srcOrd="1" destOrd="0" parTransId="{F0720B36-B151-4BDC-91F1-6380B1E5652E}" sibTransId="{03F7110D-80AA-46D8-9E70-046854440FD4}"/>
    <dgm:cxn modelId="{AFA2A177-24C4-4EF1-9412-66DBBAE39507}" type="presOf" srcId="{B648119F-C309-4C1F-BB46-D18A43DE46D4}" destId="{1AC8DAF4-42B1-4DC0-8642-DCF124D2F804}" srcOrd="0" destOrd="0" presId="urn:microsoft.com/office/officeart/2005/8/layout/vList2"/>
    <dgm:cxn modelId="{48D52279-9ADD-462C-ACB3-C563666AB398}" type="presOf" srcId="{6FBC5FF3-F835-4B26-88FA-88B0C7B7FF98}" destId="{3CA7F5CA-AFB4-4B2D-B840-48C8E74ED058}" srcOrd="0" destOrd="0" presId="urn:microsoft.com/office/officeart/2005/8/layout/vList2"/>
    <dgm:cxn modelId="{84421484-D89F-4051-B627-5C75AD675B02}" type="presOf" srcId="{73AA2868-3F9C-4E9E-963B-894422EF15E5}" destId="{3060B6F0-D173-4229-A2A8-028E51F5CA42}" srcOrd="0" destOrd="0" presId="urn:microsoft.com/office/officeart/2005/8/layout/vList2"/>
    <dgm:cxn modelId="{0C356C90-4BE4-4CF9-A8E8-36652CABA465}" srcId="{C6DE0BDC-C3AD-4D47-8D3F-E5DD5E1C4D83}" destId="{6FBC5FF3-F835-4B26-88FA-88B0C7B7FF98}" srcOrd="0" destOrd="0" parTransId="{069DEBDD-7DBE-40CD-B8B9-2F99D667D743}" sibTransId="{FA268E56-5DAC-41E5-B54A-B5EB98608B70}"/>
    <dgm:cxn modelId="{B80C1CD7-03CA-488C-8201-4181B67AFB6F}" type="presOf" srcId="{2D5C18FE-50E2-4704-A0FF-4E85DA7C109D}" destId="{3CA7F5CA-AFB4-4B2D-B840-48C8E74ED058}" srcOrd="0" destOrd="1" presId="urn:microsoft.com/office/officeart/2005/8/layout/vList2"/>
    <dgm:cxn modelId="{DA4C0BF9-A811-473A-B679-35E03558EB49}" srcId="{73AA2868-3F9C-4E9E-963B-894422EF15E5}" destId="{B648119F-C309-4C1F-BB46-D18A43DE46D4}" srcOrd="0" destOrd="0" parTransId="{3365A96B-7B56-4767-A581-5D01E25E4141}" sibTransId="{63036A09-2456-433E-A2C4-2EA5D7F4A541}"/>
    <dgm:cxn modelId="{EB7CE5FE-CEA5-4C7C-9D1A-7A9D05F514C3}" type="presOf" srcId="{A78EC72B-83CE-48A7-8268-34C3EAE8B3F7}" destId="{61088EAE-7668-404B-BF6E-9FA3CFC5B99E}" srcOrd="0" destOrd="0" presId="urn:microsoft.com/office/officeart/2005/8/layout/vList2"/>
    <dgm:cxn modelId="{3CCC1866-4AEC-4240-8C2F-13A796F63F02}" type="presParOf" srcId="{3060B6F0-D173-4229-A2A8-028E51F5CA42}" destId="{1AC8DAF4-42B1-4DC0-8642-DCF124D2F804}" srcOrd="0" destOrd="0" presId="urn:microsoft.com/office/officeart/2005/8/layout/vList2"/>
    <dgm:cxn modelId="{0B166632-811B-4816-8F74-A74AA8B74B80}" type="presParOf" srcId="{3060B6F0-D173-4229-A2A8-028E51F5CA42}" destId="{61088EAE-7668-404B-BF6E-9FA3CFC5B99E}" srcOrd="1" destOrd="0" presId="urn:microsoft.com/office/officeart/2005/8/layout/vList2"/>
    <dgm:cxn modelId="{21A4BB21-5957-4EF4-A7A7-82A6772FA79E}" type="presParOf" srcId="{3060B6F0-D173-4229-A2A8-028E51F5CA42}" destId="{F97DEB28-EF65-45DD-8C95-6641CBE2F4E6}" srcOrd="2" destOrd="0" presId="urn:microsoft.com/office/officeart/2005/8/layout/vList2"/>
    <dgm:cxn modelId="{8DCC31AE-4356-4294-83C6-8D986B282116}" type="presParOf" srcId="{3060B6F0-D173-4229-A2A8-028E51F5CA42}" destId="{3CA7F5CA-AFB4-4B2D-B840-48C8E74ED05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DF9D27-BF79-4459-BF84-D659E05F27D3}"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72EBDF24-5A64-4F0B-8904-ED8BAC01599B}">
      <dgm:prSet/>
      <dgm:spPr/>
      <dgm:t>
        <a:bodyPr/>
        <a:lstStyle/>
        <a:p>
          <a:r>
            <a:rPr lang="en-US"/>
            <a:t>Special needs schools</a:t>
          </a:r>
        </a:p>
      </dgm:t>
    </dgm:pt>
    <dgm:pt modelId="{8CA9783A-3297-48DE-AF5F-EF8BA3CDE5D5}" type="parTrans" cxnId="{9A93B75B-A500-4304-8FE2-61AF9506CE46}">
      <dgm:prSet/>
      <dgm:spPr/>
      <dgm:t>
        <a:bodyPr/>
        <a:lstStyle/>
        <a:p>
          <a:endParaRPr lang="en-US"/>
        </a:p>
      </dgm:t>
    </dgm:pt>
    <dgm:pt modelId="{87BDB4F9-C5CD-4384-B899-D560BE029A90}" type="sibTrans" cxnId="{9A93B75B-A500-4304-8FE2-61AF9506CE46}">
      <dgm:prSet/>
      <dgm:spPr/>
      <dgm:t>
        <a:bodyPr/>
        <a:lstStyle/>
        <a:p>
          <a:endParaRPr lang="en-US"/>
        </a:p>
      </dgm:t>
    </dgm:pt>
    <dgm:pt modelId="{A41E186F-1F0C-4CBA-9B76-841A8F133D1D}">
      <dgm:prSet/>
      <dgm:spPr/>
      <dgm:t>
        <a:bodyPr/>
        <a:lstStyle/>
        <a:p>
          <a:r>
            <a:rPr lang="en-US" b="0" i="0" baseline="0"/>
            <a:t>Children or adolescents who, due to their disability or for other special reasons, are unable to attend the mainstream school system can be admitted to special needs schools. </a:t>
          </a:r>
          <a:endParaRPr lang="en-US"/>
        </a:p>
      </dgm:t>
    </dgm:pt>
    <dgm:pt modelId="{879F3CE7-4434-4028-8026-BDCA6BCD55AA}" type="parTrans" cxnId="{0A3DB82D-0B2F-4F94-87C5-321AD7E43AA6}">
      <dgm:prSet/>
      <dgm:spPr/>
      <dgm:t>
        <a:bodyPr/>
        <a:lstStyle/>
        <a:p>
          <a:endParaRPr lang="en-US"/>
        </a:p>
      </dgm:t>
    </dgm:pt>
    <dgm:pt modelId="{E2986213-DE31-469C-A193-A0AD240351F1}" type="sibTrans" cxnId="{0A3DB82D-0B2F-4F94-87C5-321AD7E43AA6}">
      <dgm:prSet/>
      <dgm:spPr/>
      <dgm:t>
        <a:bodyPr/>
        <a:lstStyle/>
        <a:p>
          <a:endParaRPr lang="en-US"/>
        </a:p>
      </dgm:t>
    </dgm:pt>
    <dgm:pt modelId="{B9704D11-D5F9-49F8-8292-4525D515FB63}">
      <dgm:prSet/>
      <dgm:spPr/>
      <dgm:t>
        <a:bodyPr/>
        <a:lstStyle/>
        <a:p>
          <a:r>
            <a:rPr lang="en-US" b="0" i="0" baseline="0"/>
            <a:t>There are eight special schools run by the special education school authority, state-financed, and which receive students from all over the country. </a:t>
          </a:r>
          <a:endParaRPr lang="en-US"/>
        </a:p>
      </dgm:t>
    </dgm:pt>
    <dgm:pt modelId="{AB9F5245-4193-4E7F-8F43-722FCFDDB4DF}" type="parTrans" cxnId="{2D9A522E-E1F0-416E-9D97-CA0527BBEF35}">
      <dgm:prSet/>
      <dgm:spPr/>
      <dgm:t>
        <a:bodyPr/>
        <a:lstStyle/>
        <a:p>
          <a:endParaRPr lang="en-US"/>
        </a:p>
      </dgm:t>
    </dgm:pt>
    <dgm:pt modelId="{A80839A8-5616-4BCB-8A17-8DEC7BD18C50}" type="sibTrans" cxnId="{2D9A522E-E1F0-416E-9D97-CA0527BBEF35}">
      <dgm:prSet/>
      <dgm:spPr/>
      <dgm:t>
        <a:bodyPr/>
        <a:lstStyle/>
        <a:p>
          <a:endParaRPr lang="en-US"/>
        </a:p>
      </dgm:t>
    </dgm:pt>
    <dgm:pt modelId="{D2BA808E-C7B2-4265-AE87-BEAB57F31BA0}">
      <dgm:prSet/>
      <dgm:spPr/>
      <dgm:t>
        <a:bodyPr/>
        <a:lstStyle/>
        <a:p>
          <a:r>
            <a:rPr lang="en-US" b="0" i="0" baseline="0" dirty="0"/>
            <a:t>The target groups are children and adolescents with deafness or hearing impairment, children with hearing impairment and intellectual disabilities, children with deaf blindness, children with visual impairment combined with other disabilities and children with severe speech disabilities.</a:t>
          </a:r>
          <a:endParaRPr lang="en-US" dirty="0"/>
        </a:p>
      </dgm:t>
    </dgm:pt>
    <dgm:pt modelId="{2ADFB921-5C35-4E28-B7D6-A4AFDDEF2962}" type="parTrans" cxnId="{DA901C11-1B89-4ABF-90B1-D4BA61E63F5A}">
      <dgm:prSet/>
      <dgm:spPr/>
      <dgm:t>
        <a:bodyPr/>
        <a:lstStyle/>
        <a:p>
          <a:endParaRPr lang="en-US"/>
        </a:p>
      </dgm:t>
    </dgm:pt>
    <dgm:pt modelId="{1C98F549-5E3F-458F-821C-C11DC9A169C8}" type="sibTrans" cxnId="{DA901C11-1B89-4ABF-90B1-D4BA61E63F5A}">
      <dgm:prSet/>
      <dgm:spPr/>
      <dgm:t>
        <a:bodyPr/>
        <a:lstStyle/>
        <a:p>
          <a:endParaRPr lang="en-US"/>
        </a:p>
      </dgm:t>
    </dgm:pt>
    <dgm:pt modelId="{BBA85570-3893-4F5B-A91D-8EB17517E937}">
      <dgm:prSet/>
      <dgm:spPr/>
      <dgm:t>
        <a:bodyPr/>
        <a:lstStyle/>
        <a:p>
          <a:r>
            <a:rPr lang="en-US"/>
            <a:t>Labour market inclusion</a:t>
          </a:r>
        </a:p>
      </dgm:t>
    </dgm:pt>
    <dgm:pt modelId="{505DDD73-7EEA-4A3B-A277-030996F55DED}" type="parTrans" cxnId="{97BCAB25-FFB3-4EA6-A0F1-CA1AB4008A62}">
      <dgm:prSet/>
      <dgm:spPr/>
      <dgm:t>
        <a:bodyPr/>
        <a:lstStyle/>
        <a:p>
          <a:endParaRPr lang="en-US"/>
        </a:p>
      </dgm:t>
    </dgm:pt>
    <dgm:pt modelId="{9992C46C-406C-4274-8CDD-692848899B89}" type="sibTrans" cxnId="{97BCAB25-FFB3-4EA6-A0F1-CA1AB4008A62}">
      <dgm:prSet/>
      <dgm:spPr/>
      <dgm:t>
        <a:bodyPr/>
        <a:lstStyle/>
        <a:p>
          <a:endParaRPr lang="en-US"/>
        </a:p>
      </dgm:t>
    </dgm:pt>
    <dgm:pt modelId="{E4AAA140-41F2-48A7-8410-B81AFE34D3DB}">
      <dgm:prSet/>
      <dgm:spPr/>
      <dgm:t>
        <a:bodyPr/>
        <a:lstStyle/>
        <a:p>
          <a:r>
            <a:rPr lang="en-US"/>
            <a:t>Ordinance (2017: 462) on special initiatives for people with disabilities and reduced working capacity</a:t>
          </a:r>
        </a:p>
      </dgm:t>
    </dgm:pt>
    <dgm:pt modelId="{03EECC09-65B2-4CCF-9FA8-55D4182C65CD}" type="parTrans" cxnId="{5CCF43B9-86FA-4A3C-9F58-25C19B59BDBA}">
      <dgm:prSet/>
      <dgm:spPr/>
      <dgm:t>
        <a:bodyPr/>
        <a:lstStyle/>
        <a:p>
          <a:endParaRPr lang="en-US"/>
        </a:p>
      </dgm:t>
    </dgm:pt>
    <dgm:pt modelId="{D134ED04-7AD6-4286-8219-7785B9CE70D6}" type="sibTrans" cxnId="{5CCF43B9-86FA-4A3C-9F58-25C19B59BDBA}">
      <dgm:prSet/>
      <dgm:spPr/>
      <dgm:t>
        <a:bodyPr/>
        <a:lstStyle/>
        <a:p>
          <a:endParaRPr lang="en-US"/>
        </a:p>
      </dgm:t>
    </dgm:pt>
    <dgm:pt modelId="{9E9414EE-9AAA-43B8-879B-F919A9E99F37}">
      <dgm:prSet/>
      <dgm:spPr/>
      <dgm:t>
        <a:bodyPr/>
        <a:lstStyle/>
        <a:p>
          <a:r>
            <a:rPr lang="en-US" dirty="0"/>
            <a:t>Public employment services (but may procure services from external actors)</a:t>
          </a:r>
        </a:p>
      </dgm:t>
    </dgm:pt>
    <dgm:pt modelId="{82100940-E386-4A49-A77B-D9A84FB311C3}" type="parTrans" cxnId="{8FB2034E-33B5-4F0A-AD4A-42274A8063E0}">
      <dgm:prSet/>
      <dgm:spPr/>
      <dgm:t>
        <a:bodyPr/>
        <a:lstStyle/>
        <a:p>
          <a:endParaRPr lang="en-US"/>
        </a:p>
      </dgm:t>
    </dgm:pt>
    <dgm:pt modelId="{6DE0D5FA-9D08-4675-84D2-D7EA08ECE3F5}" type="sibTrans" cxnId="{8FB2034E-33B5-4F0A-AD4A-42274A8063E0}">
      <dgm:prSet/>
      <dgm:spPr/>
      <dgm:t>
        <a:bodyPr/>
        <a:lstStyle/>
        <a:p>
          <a:endParaRPr lang="en-US"/>
        </a:p>
      </dgm:t>
    </dgm:pt>
    <dgm:pt modelId="{50581A9C-7BDF-448B-9691-B687A54CCB2F}">
      <dgm:prSet/>
      <dgm:spPr/>
      <dgm:t>
        <a:bodyPr/>
        <a:lstStyle/>
        <a:p>
          <a:r>
            <a:rPr lang="en-US" dirty="0"/>
            <a:t>The program is aimed at people who have a disability that leads to reduced working capacity and who as a result need support to strengthen their opportunities to get or keep a job. The purpose of the program is to compensate for the reduction in working capacity and strengthen the opportunity to get or keep a job. </a:t>
          </a:r>
        </a:p>
      </dgm:t>
    </dgm:pt>
    <dgm:pt modelId="{D52917AC-511A-4093-9FDE-E6F6E4237D8E}" type="parTrans" cxnId="{71E88517-904E-4E2A-B2DA-4A09DBAFE92C}">
      <dgm:prSet/>
      <dgm:spPr/>
      <dgm:t>
        <a:bodyPr/>
        <a:lstStyle/>
        <a:p>
          <a:endParaRPr lang="en-US"/>
        </a:p>
      </dgm:t>
    </dgm:pt>
    <dgm:pt modelId="{6F5FB2BD-3AFF-4E9E-BF33-8900973EA50D}" type="sibTrans" cxnId="{71E88517-904E-4E2A-B2DA-4A09DBAFE92C}">
      <dgm:prSet/>
      <dgm:spPr/>
      <dgm:t>
        <a:bodyPr/>
        <a:lstStyle/>
        <a:p>
          <a:endParaRPr lang="en-US"/>
        </a:p>
      </dgm:t>
    </dgm:pt>
    <dgm:pt modelId="{A65A5505-177D-4547-910A-936C703B8A66}" type="pres">
      <dgm:prSet presAssocID="{BADF9D27-BF79-4459-BF84-D659E05F27D3}" presName="linear" presStyleCnt="0">
        <dgm:presLayoutVars>
          <dgm:animLvl val="lvl"/>
          <dgm:resizeHandles val="exact"/>
        </dgm:presLayoutVars>
      </dgm:prSet>
      <dgm:spPr/>
    </dgm:pt>
    <dgm:pt modelId="{16653EFC-83A3-4ADD-B610-2CE9098884BB}" type="pres">
      <dgm:prSet presAssocID="{72EBDF24-5A64-4F0B-8904-ED8BAC01599B}" presName="parentText" presStyleLbl="node1" presStyleIdx="0" presStyleCnt="2">
        <dgm:presLayoutVars>
          <dgm:chMax val="0"/>
          <dgm:bulletEnabled val="1"/>
        </dgm:presLayoutVars>
      </dgm:prSet>
      <dgm:spPr/>
    </dgm:pt>
    <dgm:pt modelId="{459CD0B3-1FDF-4C10-8883-004E6A060D77}" type="pres">
      <dgm:prSet presAssocID="{72EBDF24-5A64-4F0B-8904-ED8BAC01599B}" presName="childText" presStyleLbl="revTx" presStyleIdx="0" presStyleCnt="2">
        <dgm:presLayoutVars>
          <dgm:bulletEnabled val="1"/>
        </dgm:presLayoutVars>
      </dgm:prSet>
      <dgm:spPr/>
    </dgm:pt>
    <dgm:pt modelId="{90FB261F-76AC-4F7F-AD17-9A726D604C9B}" type="pres">
      <dgm:prSet presAssocID="{BBA85570-3893-4F5B-A91D-8EB17517E937}" presName="parentText" presStyleLbl="node1" presStyleIdx="1" presStyleCnt="2">
        <dgm:presLayoutVars>
          <dgm:chMax val="0"/>
          <dgm:bulletEnabled val="1"/>
        </dgm:presLayoutVars>
      </dgm:prSet>
      <dgm:spPr/>
    </dgm:pt>
    <dgm:pt modelId="{A82C53C5-3B64-4958-9796-172473AA0206}" type="pres">
      <dgm:prSet presAssocID="{BBA85570-3893-4F5B-A91D-8EB17517E937}" presName="childText" presStyleLbl="revTx" presStyleIdx="1" presStyleCnt="2">
        <dgm:presLayoutVars>
          <dgm:bulletEnabled val="1"/>
        </dgm:presLayoutVars>
      </dgm:prSet>
      <dgm:spPr/>
    </dgm:pt>
  </dgm:ptLst>
  <dgm:cxnLst>
    <dgm:cxn modelId="{DA901C11-1B89-4ABF-90B1-D4BA61E63F5A}" srcId="{72EBDF24-5A64-4F0B-8904-ED8BAC01599B}" destId="{D2BA808E-C7B2-4265-AE87-BEAB57F31BA0}" srcOrd="2" destOrd="0" parTransId="{2ADFB921-5C35-4E28-B7D6-A4AFDDEF2962}" sibTransId="{1C98F549-5E3F-458F-821C-C11DC9A169C8}"/>
    <dgm:cxn modelId="{71E88517-904E-4E2A-B2DA-4A09DBAFE92C}" srcId="{BBA85570-3893-4F5B-A91D-8EB17517E937}" destId="{50581A9C-7BDF-448B-9691-B687A54CCB2F}" srcOrd="2" destOrd="0" parTransId="{D52917AC-511A-4093-9FDE-E6F6E4237D8E}" sibTransId="{6F5FB2BD-3AFF-4E9E-BF33-8900973EA50D}"/>
    <dgm:cxn modelId="{97BCAB25-FFB3-4EA6-A0F1-CA1AB4008A62}" srcId="{BADF9D27-BF79-4459-BF84-D659E05F27D3}" destId="{BBA85570-3893-4F5B-A91D-8EB17517E937}" srcOrd="1" destOrd="0" parTransId="{505DDD73-7EEA-4A3B-A277-030996F55DED}" sibTransId="{9992C46C-406C-4274-8CDD-692848899B89}"/>
    <dgm:cxn modelId="{0A3DB82D-0B2F-4F94-87C5-321AD7E43AA6}" srcId="{72EBDF24-5A64-4F0B-8904-ED8BAC01599B}" destId="{A41E186F-1F0C-4CBA-9B76-841A8F133D1D}" srcOrd="0" destOrd="0" parTransId="{879F3CE7-4434-4028-8026-BDCA6BCD55AA}" sibTransId="{E2986213-DE31-469C-A193-A0AD240351F1}"/>
    <dgm:cxn modelId="{2D9A522E-E1F0-416E-9D97-CA0527BBEF35}" srcId="{72EBDF24-5A64-4F0B-8904-ED8BAC01599B}" destId="{B9704D11-D5F9-49F8-8292-4525D515FB63}" srcOrd="1" destOrd="0" parTransId="{AB9F5245-4193-4E7F-8F43-722FCFDDB4DF}" sibTransId="{A80839A8-5616-4BCB-8A17-8DEC7BD18C50}"/>
    <dgm:cxn modelId="{9A93B75B-A500-4304-8FE2-61AF9506CE46}" srcId="{BADF9D27-BF79-4459-BF84-D659E05F27D3}" destId="{72EBDF24-5A64-4F0B-8904-ED8BAC01599B}" srcOrd="0" destOrd="0" parTransId="{8CA9783A-3297-48DE-AF5F-EF8BA3CDE5D5}" sibTransId="{87BDB4F9-C5CD-4384-B899-D560BE029A90}"/>
    <dgm:cxn modelId="{8FB2034E-33B5-4F0A-AD4A-42274A8063E0}" srcId="{BBA85570-3893-4F5B-A91D-8EB17517E937}" destId="{9E9414EE-9AAA-43B8-879B-F919A9E99F37}" srcOrd="1" destOrd="0" parTransId="{82100940-E386-4A49-A77B-D9A84FB311C3}" sibTransId="{6DE0D5FA-9D08-4675-84D2-D7EA08ECE3F5}"/>
    <dgm:cxn modelId="{6A84424E-3FBF-4EE2-9AA1-DB152FE9E7D8}" type="presOf" srcId="{72EBDF24-5A64-4F0B-8904-ED8BAC01599B}" destId="{16653EFC-83A3-4ADD-B610-2CE9098884BB}" srcOrd="0" destOrd="0" presId="urn:microsoft.com/office/officeart/2005/8/layout/vList2"/>
    <dgm:cxn modelId="{A6648B73-EB6B-471D-B97C-2E1344B737A0}" type="presOf" srcId="{E4AAA140-41F2-48A7-8410-B81AFE34D3DB}" destId="{A82C53C5-3B64-4958-9796-172473AA0206}" srcOrd="0" destOrd="0" presId="urn:microsoft.com/office/officeart/2005/8/layout/vList2"/>
    <dgm:cxn modelId="{B5A42E78-813D-403E-83C9-8D397D22D84C}" type="presOf" srcId="{BADF9D27-BF79-4459-BF84-D659E05F27D3}" destId="{A65A5505-177D-4547-910A-936C703B8A66}" srcOrd="0" destOrd="0" presId="urn:microsoft.com/office/officeart/2005/8/layout/vList2"/>
    <dgm:cxn modelId="{40A40184-874D-4442-955B-6A90DBDAC49A}" type="presOf" srcId="{9E9414EE-9AAA-43B8-879B-F919A9E99F37}" destId="{A82C53C5-3B64-4958-9796-172473AA0206}" srcOrd="0" destOrd="1" presId="urn:microsoft.com/office/officeart/2005/8/layout/vList2"/>
    <dgm:cxn modelId="{D2315094-BD78-43D1-B29E-796DA3A62D2F}" type="presOf" srcId="{A41E186F-1F0C-4CBA-9B76-841A8F133D1D}" destId="{459CD0B3-1FDF-4C10-8883-004E6A060D77}" srcOrd="0" destOrd="0" presId="urn:microsoft.com/office/officeart/2005/8/layout/vList2"/>
    <dgm:cxn modelId="{C8C232B5-99A6-4EA6-B426-16D1BB36792D}" type="presOf" srcId="{BBA85570-3893-4F5B-A91D-8EB17517E937}" destId="{90FB261F-76AC-4F7F-AD17-9A726D604C9B}" srcOrd="0" destOrd="0" presId="urn:microsoft.com/office/officeart/2005/8/layout/vList2"/>
    <dgm:cxn modelId="{5CCF43B9-86FA-4A3C-9F58-25C19B59BDBA}" srcId="{BBA85570-3893-4F5B-A91D-8EB17517E937}" destId="{E4AAA140-41F2-48A7-8410-B81AFE34D3DB}" srcOrd="0" destOrd="0" parTransId="{03EECC09-65B2-4CCF-9FA8-55D4182C65CD}" sibTransId="{D134ED04-7AD6-4286-8219-7785B9CE70D6}"/>
    <dgm:cxn modelId="{9620A5C6-BD9D-4415-AE35-A2FF3076399E}" type="presOf" srcId="{50581A9C-7BDF-448B-9691-B687A54CCB2F}" destId="{A82C53C5-3B64-4958-9796-172473AA0206}" srcOrd="0" destOrd="2" presId="urn:microsoft.com/office/officeart/2005/8/layout/vList2"/>
    <dgm:cxn modelId="{044FAED4-0EE6-4F81-81CC-9E1AAD60EC5F}" type="presOf" srcId="{B9704D11-D5F9-49F8-8292-4525D515FB63}" destId="{459CD0B3-1FDF-4C10-8883-004E6A060D77}" srcOrd="0" destOrd="1" presId="urn:microsoft.com/office/officeart/2005/8/layout/vList2"/>
    <dgm:cxn modelId="{53269AE1-50E5-4949-9FFC-F0ED39DF7E4B}" type="presOf" srcId="{D2BA808E-C7B2-4265-AE87-BEAB57F31BA0}" destId="{459CD0B3-1FDF-4C10-8883-004E6A060D77}" srcOrd="0" destOrd="2" presId="urn:microsoft.com/office/officeart/2005/8/layout/vList2"/>
    <dgm:cxn modelId="{8EDCCDD0-DC24-40F3-B3C3-AE2653EB9D18}" type="presParOf" srcId="{A65A5505-177D-4547-910A-936C703B8A66}" destId="{16653EFC-83A3-4ADD-B610-2CE9098884BB}" srcOrd="0" destOrd="0" presId="urn:microsoft.com/office/officeart/2005/8/layout/vList2"/>
    <dgm:cxn modelId="{0F9F1C67-88C2-40B7-BDEC-5261CBA7A8C3}" type="presParOf" srcId="{A65A5505-177D-4547-910A-936C703B8A66}" destId="{459CD0B3-1FDF-4C10-8883-004E6A060D77}" srcOrd="1" destOrd="0" presId="urn:microsoft.com/office/officeart/2005/8/layout/vList2"/>
    <dgm:cxn modelId="{DAB8D0B1-2557-49B2-B278-FAA0414CE4CB}" type="presParOf" srcId="{A65A5505-177D-4547-910A-936C703B8A66}" destId="{90FB261F-76AC-4F7F-AD17-9A726D604C9B}" srcOrd="2" destOrd="0" presId="urn:microsoft.com/office/officeart/2005/8/layout/vList2"/>
    <dgm:cxn modelId="{2943EAB1-B732-4DAB-8BF0-6B668243A5BE}" type="presParOf" srcId="{A65A5505-177D-4547-910A-936C703B8A66}" destId="{A82C53C5-3B64-4958-9796-172473AA020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2FC10C4-658A-45D9-820B-3171B4D98046}"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41F31FC8-9FCD-47E1-8C18-1AA4CC945D90}">
      <dgm:prSet/>
      <dgm:spPr/>
      <dgm:t>
        <a:bodyPr/>
        <a:lstStyle/>
        <a:p>
          <a:r>
            <a:rPr lang="en-US" b="0" i="0" baseline="0"/>
            <a:t>Health care</a:t>
          </a:r>
          <a:endParaRPr lang="en-US"/>
        </a:p>
      </dgm:t>
    </dgm:pt>
    <dgm:pt modelId="{062A3E71-6150-41D4-8217-A398578EF8B6}" type="parTrans" cxnId="{00746414-BE27-4903-8DAB-33420575448D}">
      <dgm:prSet/>
      <dgm:spPr/>
      <dgm:t>
        <a:bodyPr/>
        <a:lstStyle/>
        <a:p>
          <a:endParaRPr lang="en-US"/>
        </a:p>
      </dgm:t>
    </dgm:pt>
    <dgm:pt modelId="{DD26EFCE-CDFD-4723-BBA5-BA8D063A8888}" type="sibTrans" cxnId="{00746414-BE27-4903-8DAB-33420575448D}">
      <dgm:prSet/>
      <dgm:spPr/>
      <dgm:t>
        <a:bodyPr/>
        <a:lstStyle/>
        <a:p>
          <a:endParaRPr lang="en-US"/>
        </a:p>
      </dgm:t>
    </dgm:pt>
    <dgm:pt modelId="{E93A645F-9DE7-4CF0-B86F-9245A1FB8B34}">
      <dgm:prSet/>
      <dgm:spPr/>
      <dgm:t>
        <a:bodyPr/>
        <a:lstStyle/>
        <a:p>
          <a:r>
            <a:rPr lang="en-US" b="0" i="0" baseline="0"/>
            <a:t>Habilitation (support/aids)</a:t>
          </a:r>
          <a:endParaRPr lang="en-US"/>
        </a:p>
      </dgm:t>
    </dgm:pt>
    <dgm:pt modelId="{030AE7B2-0F21-46EC-9351-49B95BDF5CA8}" type="parTrans" cxnId="{CB59E69B-40DA-4811-9072-DF9DEA4046A3}">
      <dgm:prSet/>
      <dgm:spPr/>
      <dgm:t>
        <a:bodyPr/>
        <a:lstStyle/>
        <a:p>
          <a:endParaRPr lang="en-US"/>
        </a:p>
      </dgm:t>
    </dgm:pt>
    <dgm:pt modelId="{63BD6A46-49C4-4AE5-A124-DB0375BDBFF5}" type="sibTrans" cxnId="{CB59E69B-40DA-4811-9072-DF9DEA4046A3}">
      <dgm:prSet/>
      <dgm:spPr/>
      <dgm:t>
        <a:bodyPr/>
        <a:lstStyle/>
        <a:p>
          <a:endParaRPr lang="en-US"/>
        </a:p>
      </dgm:t>
    </dgm:pt>
    <dgm:pt modelId="{8317C3A4-92FC-4AF3-B748-A90E056576F5}">
      <dgm:prSet/>
      <dgm:spPr/>
      <dgm:t>
        <a:bodyPr/>
        <a:lstStyle/>
        <a:p>
          <a:r>
            <a:rPr lang="en-US" b="0" i="0" baseline="0" dirty="0"/>
            <a:t>The target group for habilitation is people with permanent disabilities which are congenital or shown at early age, physical disabilities intellectual disability, neuropsychiatric disability, (various forms of autism)</a:t>
          </a:r>
          <a:r>
            <a:rPr lang="en-US" dirty="0"/>
            <a:t>, v</a:t>
          </a:r>
          <a:r>
            <a:rPr lang="en-US" b="0" i="0" baseline="0" dirty="0"/>
            <a:t>isual or hearing impairment.</a:t>
          </a:r>
          <a:endParaRPr lang="en-US" dirty="0"/>
        </a:p>
      </dgm:t>
    </dgm:pt>
    <dgm:pt modelId="{850BEE4D-8F0E-4F2C-B98F-A177A9B35CC0}" type="parTrans" cxnId="{31B9979A-FA20-407F-89B2-C6890A36EB04}">
      <dgm:prSet/>
      <dgm:spPr/>
      <dgm:t>
        <a:bodyPr/>
        <a:lstStyle/>
        <a:p>
          <a:endParaRPr lang="en-US"/>
        </a:p>
      </dgm:t>
    </dgm:pt>
    <dgm:pt modelId="{A57BCD65-BED6-47FB-A7F1-5BDECF2A594B}" type="sibTrans" cxnId="{31B9979A-FA20-407F-89B2-C6890A36EB04}">
      <dgm:prSet/>
      <dgm:spPr/>
      <dgm:t>
        <a:bodyPr/>
        <a:lstStyle/>
        <a:p>
          <a:endParaRPr lang="en-US"/>
        </a:p>
      </dgm:t>
    </dgm:pt>
    <dgm:pt modelId="{86D87A45-65BF-45F7-B8D6-47738F329E9E}">
      <dgm:prSet/>
      <dgm:spPr/>
      <dgm:t>
        <a:bodyPr/>
        <a:lstStyle/>
        <a:p>
          <a:r>
            <a:rPr lang="en-US" b="0" i="0" baseline="0"/>
            <a:t>The goal of the habilitation is for the person to become as independent as possible and be given the opportunity to influence their life.</a:t>
          </a:r>
          <a:endParaRPr lang="en-US"/>
        </a:p>
      </dgm:t>
    </dgm:pt>
    <dgm:pt modelId="{83BB84D2-B1B0-466D-A83C-130807DD0508}" type="parTrans" cxnId="{98A09E05-A13C-4E4D-A82F-02C87343304E}">
      <dgm:prSet/>
      <dgm:spPr/>
      <dgm:t>
        <a:bodyPr/>
        <a:lstStyle/>
        <a:p>
          <a:endParaRPr lang="en-US"/>
        </a:p>
      </dgm:t>
    </dgm:pt>
    <dgm:pt modelId="{20531622-47FD-4266-8E28-4CE1FF4BBCE6}" type="sibTrans" cxnId="{98A09E05-A13C-4E4D-A82F-02C87343304E}">
      <dgm:prSet/>
      <dgm:spPr/>
      <dgm:t>
        <a:bodyPr/>
        <a:lstStyle/>
        <a:p>
          <a:endParaRPr lang="en-US"/>
        </a:p>
      </dgm:t>
    </dgm:pt>
    <dgm:pt modelId="{36AD18FC-7184-423D-BDBB-0862A4DB7012}">
      <dgm:prSet/>
      <dgm:spPr/>
      <dgm:t>
        <a:bodyPr/>
        <a:lstStyle/>
        <a:p>
          <a:r>
            <a:rPr lang="en-US" b="0" i="0" baseline="0"/>
            <a:t>The habilitation can be organized in different ways but often as a habilitation for children and young people and one for adults.</a:t>
          </a:r>
          <a:endParaRPr lang="en-US"/>
        </a:p>
      </dgm:t>
    </dgm:pt>
    <dgm:pt modelId="{41034CFA-5109-4160-AB25-92505220A804}" type="parTrans" cxnId="{BBD622E4-8D57-49E0-9DDC-03931A7677CF}">
      <dgm:prSet/>
      <dgm:spPr/>
      <dgm:t>
        <a:bodyPr/>
        <a:lstStyle/>
        <a:p>
          <a:endParaRPr lang="en-US"/>
        </a:p>
      </dgm:t>
    </dgm:pt>
    <dgm:pt modelId="{D5B86892-4AF1-4FDF-A061-DE7E52057386}" type="sibTrans" cxnId="{BBD622E4-8D57-49E0-9DDC-03931A7677CF}">
      <dgm:prSet/>
      <dgm:spPr/>
      <dgm:t>
        <a:bodyPr/>
        <a:lstStyle/>
        <a:p>
          <a:endParaRPr lang="en-US"/>
        </a:p>
      </dgm:t>
    </dgm:pt>
    <dgm:pt modelId="{4F3E4134-0293-4C24-A7AA-CE0294AC53F7}">
      <dgm:prSet/>
      <dgm:spPr/>
      <dgm:t>
        <a:bodyPr/>
        <a:lstStyle/>
        <a:p>
          <a:r>
            <a:rPr lang="en-US" b="0" i="0" baseline="0"/>
            <a:t>Transportation services</a:t>
          </a:r>
          <a:endParaRPr lang="en-US"/>
        </a:p>
      </dgm:t>
    </dgm:pt>
    <dgm:pt modelId="{6D243315-4CE1-47A2-802A-A13BA3FDD414}" type="parTrans" cxnId="{5929B559-37A9-4FE1-8006-6505E5E9A624}">
      <dgm:prSet/>
      <dgm:spPr/>
      <dgm:t>
        <a:bodyPr/>
        <a:lstStyle/>
        <a:p>
          <a:endParaRPr lang="en-US"/>
        </a:p>
      </dgm:t>
    </dgm:pt>
    <dgm:pt modelId="{53F0B6A4-89F7-4647-B3FA-221094CD3534}" type="sibTrans" cxnId="{5929B559-37A9-4FE1-8006-6505E5E9A624}">
      <dgm:prSet/>
      <dgm:spPr/>
      <dgm:t>
        <a:bodyPr/>
        <a:lstStyle/>
        <a:p>
          <a:endParaRPr lang="en-US"/>
        </a:p>
      </dgm:t>
    </dgm:pt>
    <dgm:pt modelId="{638409CC-B639-41BD-88E7-E4B2138F60C3}">
      <dgm:prSet/>
      <dgm:spPr/>
      <dgm:t>
        <a:bodyPr/>
        <a:lstStyle/>
        <a:p>
          <a:r>
            <a:rPr lang="en-US" b="0" i="0" baseline="0"/>
            <a:t>Persons with a disability that entails major difficulties in moving on their own or traveling by public means of communication are eligible for the service. </a:t>
          </a:r>
          <a:endParaRPr lang="en-US"/>
        </a:p>
      </dgm:t>
    </dgm:pt>
    <dgm:pt modelId="{BDDBA56B-4F64-4B51-AB50-D1541378F660}" type="parTrans" cxnId="{CC1C314A-6576-4FC7-97FC-BCAEF9466109}">
      <dgm:prSet/>
      <dgm:spPr/>
      <dgm:t>
        <a:bodyPr/>
        <a:lstStyle/>
        <a:p>
          <a:endParaRPr lang="en-US"/>
        </a:p>
      </dgm:t>
    </dgm:pt>
    <dgm:pt modelId="{6AD5250E-2681-4015-9C6B-719EA93EC62A}" type="sibTrans" cxnId="{CC1C314A-6576-4FC7-97FC-BCAEF9466109}">
      <dgm:prSet/>
      <dgm:spPr/>
      <dgm:t>
        <a:bodyPr/>
        <a:lstStyle/>
        <a:p>
          <a:endParaRPr lang="en-US"/>
        </a:p>
      </dgm:t>
    </dgm:pt>
    <dgm:pt modelId="{FA4F9772-09AE-45CD-B022-3B339383CD65}">
      <dgm:prSet/>
      <dgm:spPr/>
      <dgm:t>
        <a:bodyPr/>
        <a:lstStyle/>
        <a:p>
          <a:r>
            <a:rPr lang="en-US" b="0" i="0" baseline="0"/>
            <a:t>The rules for how the service may be used vary in the country as does the fee for travel.</a:t>
          </a:r>
          <a:endParaRPr lang="en-US"/>
        </a:p>
      </dgm:t>
    </dgm:pt>
    <dgm:pt modelId="{BF2C97B3-D233-4550-A071-F0E61A2A5CD8}" type="parTrans" cxnId="{A6E44814-FC46-43AA-832D-BDE01EF386BC}">
      <dgm:prSet/>
      <dgm:spPr/>
      <dgm:t>
        <a:bodyPr/>
        <a:lstStyle/>
        <a:p>
          <a:endParaRPr lang="en-US"/>
        </a:p>
      </dgm:t>
    </dgm:pt>
    <dgm:pt modelId="{DB3580AC-BC7A-4717-A0DD-7D2EFC6E4E6A}" type="sibTrans" cxnId="{A6E44814-FC46-43AA-832D-BDE01EF386BC}">
      <dgm:prSet/>
      <dgm:spPr/>
      <dgm:t>
        <a:bodyPr/>
        <a:lstStyle/>
        <a:p>
          <a:endParaRPr lang="en-US"/>
        </a:p>
      </dgm:t>
    </dgm:pt>
    <dgm:pt modelId="{7C7C069C-85D6-4E70-84B7-8AA755F5244A}" type="pres">
      <dgm:prSet presAssocID="{E2FC10C4-658A-45D9-820B-3171B4D98046}" presName="linear" presStyleCnt="0">
        <dgm:presLayoutVars>
          <dgm:animLvl val="lvl"/>
          <dgm:resizeHandles val="exact"/>
        </dgm:presLayoutVars>
      </dgm:prSet>
      <dgm:spPr/>
    </dgm:pt>
    <dgm:pt modelId="{3163DA9B-3212-44B5-9F44-E57C47DB793C}" type="pres">
      <dgm:prSet presAssocID="{41F31FC8-9FCD-47E1-8C18-1AA4CC945D90}" presName="parentText" presStyleLbl="node1" presStyleIdx="0" presStyleCnt="2">
        <dgm:presLayoutVars>
          <dgm:chMax val="0"/>
          <dgm:bulletEnabled val="1"/>
        </dgm:presLayoutVars>
      </dgm:prSet>
      <dgm:spPr/>
    </dgm:pt>
    <dgm:pt modelId="{14BBFAC4-A8C2-48A1-BBC2-0464D0FD6356}" type="pres">
      <dgm:prSet presAssocID="{41F31FC8-9FCD-47E1-8C18-1AA4CC945D90}" presName="childText" presStyleLbl="revTx" presStyleIdx="0" presStyleCnt="2">
        <dgm:presLayoutVars>
          <dgm:bulletEnabled val="1"/>
        </dgm:presLayoutVars>
      </dgm:prSet>
      <dgm:spPr/>
    </dgm:pt>
    <dgm:pt modelId="{8648533C-26E8-42D1-90A4-D04D898EB001}" type="pres">
      <dgm:prSet presAssocID="{4F3E4134-0293-4C24-A7AA-CE0294AC53F7}" presName="parentText" presStyleLbl="node1" presStyleIdx="1" presStyleCnt="2">
        <dgm:presLayoutVars>
          <dgm:chMax val="0"/>
          <dgm:bulletEnabled val="1"/>
        </dgm:presLayoutVars>
      </dgm:prSet>
      <dgm:spPr/>
    </dgm:pt>
    <dgm:pt modelId="{4C450591-6B58-4F17-A0BB-FEAFABAC94E8}" type="pres">
      <dgm:prSet presAssocID="{4F3E4134-0293-4C24-A7AA-CE0294AC53F7}" presName="childText" presStyleLbl="revTx" presStyleIdx="1" presStyleCnt="2">
        <dgm:presLayoutVars>
          <dgm:bulletEnabled val="1"/>
        </dgm:presLayoutVars>
      </dgm:prSet>
      <dgm:spPr/>
    </dgm:pt>
  </dgm:ptLst>
  <dgm:cxnLst>
    <dgm:cxn modelId="{98A09E05-A13C-4E4D-A82F-02C87343304E}" srcId="{E93A645F-9DE7-4CF0-B86F-9245A1FB8B34}" destId="{86D87A45-65BF-45F7-B8D6-47738F329E9E}" srcOrd="1" destOrd="0" parTransId="{83BB84D2-B1B0-466D-A83C-130807DD0508}" sibTransId="{20531622-47FD-4266-8E28-4CE1FF4BBCE6}"/>
    <dgm:cxn modelId="{00746414-BE27-4903-8DAB-33420575448D}" srcId="{E2FC10C4-658A-45D9-820B-3171B4D98046}" destId="{41F31FC8-9FCD-47E1-8C18-1AA4CC945D90}" srcOrd="0" destOrd="0" parTransId="{062A3E71-6150-41D4-8217-A398578EF8B6}" sibTransId="{DD26EFCE-CDFD-4723-BBA5-BA8D063A8888}"/>
    <dgm:cxn modelId="{A6E44814-FC46-43AA-832D-BDE01EF386BC}" srcId="{4F3E4134-0293-4C24-A7AA-CE0294AC53F7}" destId="{FA4F9772-09AE-45CD-B022-3B339383CD65}" srcOrd="1" destOrd="0" parTransId="{BF2C97B3-D233-4550-A071-F0E61A2A5CD8}" sibTransId="{DB3580AC-BC7A-4717-A0DD-7D2EFC6E4E6A}"/>
    <dgm:cxn modelId="{472DB32B-7D8A-4F86-BFB8-170F496A1161}" type="presOf" srcId="{86D87A45-65BF-45F7-B8D6-47738F329E9E}" destId="{14BBFAC4-A8C2-48A1-BBC2-0464D0FD6356}" srcOrd="0" destOrd="2" presId="urn:microsoft.com/office/officeart/2005/8/layout/vList2"/>
    <dgm:cxn modelId="{CC1C314A-6576-4FC7-97FC-BCAEF9466109}" srcId="{4F3E4134-0293-4C24-A7AA-CE0294AC53F7}" destId="{638409CC-B639-41BD-88E7-E4B2138F60C3}" srcOrd="0" destOrd="0" parTransId="{BDDBA56B-4F64-4B51-AB50-D1541378F660}" sibTransId="{6AD5250E-2681-4015-9C6B-719EA93EC62A}"/>
    <dgm:cxn modelId="{A01F6754-3C65-40F9-A1BC-9445878F1EA0}" type="presOf" srcId="{8317C3A4-92FC-4AF3-B748-A90E056576F5}" destId="{14BBFAC4-A8C2-48A1-BBC2-0464D0FD6356}" srcOrd="0" destOrd="1" presId="urn:microsoft.com/office/officeart/2005/8/layout/vList2"/>
    <dgm:cxn modelId="{5929B559-37A9-4FE1-8006-6505E5E9A624}" srcId="{E2FC10C4-658A-45D9-820B-3171B4D98046}" destId="{4F3E4134-0293-4C24-A7AA-CE0294AC53F7}" srcOrd="1" destOrd="0" parTransId="{6D243315-4CE1-47A2-802A-A13BA3FDD414}" sibTransId="{53F0B6A4-89F7-4647-B3FA-221094CD3534}"/>
    <dgm:cxn modelId="{A9C7C194-99EE-47E3-95EB-CDA6D08B9F64}" type="presOf" srcId="{E93A645F-9DE7-4CF0-B86F-9245A1FB8B34}" destId="{14BBFAC4-A8C2-48A1-BBC2-0464D0FD6356}" srcOrd="0" destOrd="0" presId="urn:microsoft.com/office/officeart/2005/8/layout/vList2"/>
    <dgm:cxn modelId="{3D738E96-4836-49A6-A147-2D7301871FDA}" type="presOf" srcId="{FA4F9772-09AE-45CD-B022-3B339383CD65}" destId="{4C450591-6B58-4F17-A0BB-FEAFABAC94E8}" srcOrd="0" destOrd="1" presId="urn:microsoft.com/office/officeart/2005/8/layout/vList2"/>
    <dgm:cxn modelId="{31B9979A-FA20-407F-89B2-C6890A36EB04}" srcId="{E93A645F-9DE7-4CF0-B86F-9245A1FB8B34}" destId="{8317C3A4-92FC-4AF3-B748-A90E056576F5}" srcOrd="0" destOrd="0" parTransId="{850BEE4D-8F0E-4F2C-B98F-A177A9B35CC0}" sibTransId="{A57BCD65-BED6-47FB-A7F1-5BDECF2A594B}"/>
    <dgm:cxn modelId="{1E7AA59B-407E-4185-9F33-CABD2AEB7D74}" type="presOf" srcId="{41F31FC8-9FCD-47E1-8C18-1AA4CC945D90}" destId="{3163DA9B-3212-44B5-9F44-E57C47DB793C}" srcOrd="0" destOrd="0" presId="urn:microsoft.com/office/officeart/2005/8/layout/vList2"/>
    <dgm:cxn modelId="{CB59E69B-40DA-4811-9072-DF9DEA4046A3}" srcId="{41F31FC8-9FCD-47E1-8C18-1AA4CC945D90}" destId="{E93A645F-9DE7-4CF0-B86F-9245A1FB8B34}" srcOrd="0" destOrd="0" parTransId="{030AE7B2-0F21-46EC-9351-49B95BDF5CA8}" sibTransId="{63BD6A46-49C4-4AE5-A124-DB0375BDBFF5}"/>
    <dgm:cxn modelId="{C7E86B9C-1D35-4490-9508-12B72BC842DF}" type="presOf" srcId="{36AD18FC-7184-423D-BDBB-0862A4DB7012}" destId="{14BBFAC4-A8C2-48A1-BBC2-0464D0FD6356}" srcOrd="0" destOrd="3" presId="urn:microsoft.com/office/officeart/2005/8/layout/vList2"/>
    <dgm:cxn modelId="{583366CB-912E-46F3-92FD-A74D58F6A4D2}" type="presOf" srcId="{E2FC10C4-658A-45D9-820B-3171B4D98046}" destId="{7C7C069C-85D6-4E70-84B7-8AA755F5244A}" srcOrd="0" destOrd="0" presId="urn:microsoft.com/office/officeart/2005/8/layout/vList2"/>
    <dgm:cxn modelId="{BBD622E4-8D57-49E0-9DDC-03931A7677CF}" srcId="{E93A645F-9DE7-4CF0-B86F-9245A1FB8B34}" destId="{36AD18FC-7184-423D-BDBB-0862A4DB7012}" srcOrd="2" destOrd="0" parTransId="{41034CFA-5109-4160-AB25-92505220A804}" sibTransId="{D5B86892-4AF1-4FDF-A061-DE7E52057386}"/>
    <dgm:cxn modelId="{D21531E4-FC4C-4235-9F73-5777D4BB9C46}" type="presOf" srcId="{4F3E4134-0293-4C24-A7AA-CE0294AC53F7}" destId="{8648533C-26E8-42D1-90A4-D04D898EB001}" srcOrd="0" destOrd="0" presId="urn:microsoft.com/office/officeart/2005/8/layout/vList2"/>
    <dgm:cxn modelId="{ABA327EB-2767-4964-BACE-BC4D46A6586F}" type="presOf" srcId="{638409CC-B639-41BD-88E7-E4B2138F60C3}" destId="{4C450591-6B58-4F17-A0BB-FEAFABAC94E8}" srcOrd="0" destOrd="0" presId="urn:microsoft.com/office/officeart/2005/8/layout/vList2"/>
    <dgm:cxn modelId="{BB510F88-0C1D-4C23-86B8-ED7432D77893}" type="presParOf" srcId="{7C7C069C-85D6-4E70-84B7-8AA755F5244A}" destId="{3163DA9B-3212-44B5-9F44-E57C47DB793C}" srcOrd="0" destOrd="0" presId="urn:microsoft.com/office/officeart/2005/8/layout/vList2"/>
    <dgm:cxn modelId="{E525C6F4-71D3-49E1-9671-C736BB90AFE5}" type="presParOf" srcId="{7C7C069C-85D6-4E70-84B7-8AA755F5244A}" destId="{14BBFAC4-A8C2-48A1-BBC2-0464D0FD6356}" srcOrd="1" destOrd="0" presId="urn:microsoft.com/office/officeart/2005/8/layout/vList2"/>
    <dgm:cxn modelId="{C0408CEB-8839-44D1-9151-34E77A8C62CF}" type="presParOf" srcId="{7C7C069C-85D6-4E70-84B7-8AA755F5244A}" destId="{8648533C-26E8-42D1-90A4-D04D898EB001}" srcOrd="2" destOrd="0" presId="urn:microsoft.com/office/officeart/2005/8/layout/vList2"/>
    <dgm:cxn modelId="{DD1AD04A-AC7C-4480-99CB-BFDB1A85339F}" type="presParOf" srcId="{7C7C069C-85D6-4E70-84B7-8AA755F5244A}" destId="{4C450591-6B58-4F17-A0BB-FEAFABAC94E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D2163D-CAAD-471B-A278-2E61FE4E708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A133134-D9B9-4922-B936-99E7A72AAFB1}">
      <dgm:prSet/>
      <dgm:spPr/>
      <dgm:t>
        <a:bodyPr/>
        <a:lstStyle/>
        <a:p>
          <a:r>
            <a:rPr lang="en-US" b="0" i="0" u="none" strike="noStrike" baseline="0" dirty="0"/>
            <a:t>The Law concerning support and services for persons with certain disabilities (</a:t>
          </a:r>
          <a:r>
            <a:rPr lang="sv-SE" b="0" i="0" u="none" strike="noStrike" baseline="0" dirty="0"/>
            <a:t>LSS) </a:t>
          </a:r>
          <a:r>
            <a:rPr lang="sv-SE" b="0" i="0" dirty="0">
              <a:effectLst/>
            </a:rPr>
            <a:t>(1993:387)</a:t>
          </a:r>
          <a:endParaRPr lang="en-US" b="0" dirty="0"/>
        </a:p>
      </dgm:t>
    </dgm:pt>
    <dgm:pt modelId="{710FE0B8-1E6E-488E-8067-520B8F7A7FA0}" type="parTrans" cxnId="{5CEAB74A-7EFA-472B-B503-54EC684FDF07}">
      <dgm:prSet/>
      <dgm:spPr/>
      <dgm:t>
        <a:bodyPr/>
        <a:lstStyle/>
        <a:p>
          <a:endParaRPr lang="en-US"/>
        </a:p>
      </dgm:t>
    </dgm:pt>
    <dgm:pt modelId="{75570AC4-87F7-4141-9A6E-5A65FFA2B1C4}" type="sibTrans" cxnId="{5CEAB74A-7EFA-472B-B503-54EC684FDF07}">
      <dgm:prSet/>
      <dgm:spPr/>
      <dgm:t>
        <a:bodyPr/>
        <a:lstStyle/>
        <a:p>
          <a:endParaRPr lang="en-US"/>
        </a:p>
      </dgm:t>
    </dgm:pt>
    <dgm:pt modelId="{B2271DF7-94A3-438B-B84E-F549C938F218}">
      <dgm:prSet/>
      <dgm:spPr/>
      <dgm:t>
        <a:bodyPr/>
        <a:lstStyle/>
        <a:p>
          <a:r>
            <a:rPr lang="en-US" b="0" i="0" baseline="0"/>
            <a:t>The LSS is directed at people with certain disabilities: intellectual disabilities, autism spectrum diagnoses, brain injuries and/or severe permanent physical or mental functional impairments that cause considerable difficulties in daily life </a:t>
          </a:r>
          <a:endParaRPr lang="en-US"/>
        </a:p>
      </dgm:t>
    </dgm:pt>
    <dgm:pt modelId="{F578FF2C-0426-46C3-9B35-4DBFDFE388D4}" type="parTrans" cxnId="{E1ACB538-A4E9-4855-98DF-477D15BA4F38}">
      <dgm:prSet/>
      <dgm:spPr/>
      <dgm:t>
        <a:bodyPr/>
        <a:lstStyle/>
        <a:p>
          <a:endParaRPr lang="en-US"/>
        </a:p>
      </dgm:t>
    </dgm:pt>
    <dgm:pt modelId="{D09FA451-2066-4E93-80C5-3C239927EE15}" type="sibTrans" cxnId="{E1ACB538-A4E9-4855-98DF-477D15BA4F38}">
      <dgm:prSet/>
      <dgm:spPr/>
      <dgm:t>
        <a:bodyPr/>
        <a:lstStyle/>
        <a:p>
          <a:endParaRPr lang="en-US"/>
        </a:p>
      </dgm:t>
    </dgm:pt>
    <dgm:pt modelId="{25C71C2C-3AC3-4A20-B2BE-70E6DD60E4D0}">
      <dgm:prSet/>
      <dgm:spPr/>
      <dgm:t>
        <a:bodyPr/>
        <a:lstStyle/>
        <a:p>
          <a:r>
            <a:rPr lang="en-US" b="0" i="0" baseline="0" dirty="0"/>
            <a:t>Regulates entitlement to different support and services, </a:t>
          </a:r>
          <a:r>
            <a:rPr lang="en-US" dirty="0" err="1"/>
            <a:t>f.x.</a:t>
          </a:r>
          <a:r>
            <a:rPr lang="en-US" dirty="0"/>
            <a:t> personal assistance, contact person, housing with special services (residential care), daily activities (sheltered workshops)</a:t>
          </a:r>
        </a:p>
      </dgm:t>
    </dgm:pt>
    <dgm:pt modelId="{D37ABF41-8C95-4B5D-8B6C-17D47F3FFC49}" type="parTrans" cxnId="{4B4EEF6B-A8E1-4D24-A87A-28A5B319F6C6}">
      <dgm:prSet/>
      <dgm:spPr/>
      <dgm:t>
        <a:bodyPr/>
        <a:lstStyle/>
        <a:p>
          <a:endParaRPr lang="en-US"/>
        </a:p>
      </dgm:t>
    </dgm:pt>
    <dgm:pt modelId="{03EB1B43-6C44-4A5D-BE50-29AA04BC5C83}" type="sibTrans" cxnId="{4B4EEF6B-A8E1-4D24-A87A-28A5B319F6C6}">
      <dgm:prSet/>
      <dgm:spPr/>
      <dgm:t>
        <a:bodyPr/>
        <a:lstStyle/>
        <a:p>
          <a:endParaRPr lang="en-US"/>
        </a:p>
      </dgm:t>
    </dgm:pt>
    <dgm:pt modelId="{985675A6-56AB-4DCD-B49E-D202E9F8FC08}">
      <dgm:prSet/>
      <dgm:spPr/>
      <dgm:t>
        <a:bodyPr/>
        <a:lstStyle/>
        <a:p>
          <a:r>
            <a:rPr lang="en-US" b="0" i="0" baseline="0" dirty="0"/>
            <a:t>The Social Services Act  </a:t>
          </a:r>
          <a:r>
            <a:rPr lang="sv-SE" b="0" i="0" dirty="0"/>
            <a:t>(2001:453)</a:t>
          </a:r>
          <a:endParaRPr lang="en-US" b="0" dirty="0"/>
        </a:p>
      </dgm:t>
    </dgm:pt>
    <dgm:pt modelId="{053ABE1A-F91C-402F-947E-384AFB681662}" type="parTrans" cxnId="{72A61DC3-3129-4B0A-A739-E761CA077C09}">
      <dgm:prSet/>
      <dgm:spPr/>
      <dgm:t>
        <a:bodyPr/>
        <a:lstStyle/>
        <a:p>
          <a:endParaRPr lang="en-US"/>
        </a:p>
      </dgm:t>
    </dgm:pt>
    <dgm:pt modelId="{0C03190A-0FF8-4C42-9E16-525BE3A37697}" type="sibTrans" cxnId="{72A61DC3-3129-4B0A-A739-E761CA077C09}">
      <dgm:prSet/>
      <dgm:spPr/>
      <dgm:t>
        <a:bodyPr/>
        <a:lstStyle/>
        <a:p>
          <a:endParaRPr lang="en-US"/>
        </a:p>
      </dgm:t>
    </dgm:pt>
    <dgm:pt modelId="{EB960A8F-DFFC-4D36-A5F1-D7B4F43011D4}">
      <dgm:prSet/>
      <dgm:spPr/>
      <dgm:t>
        <a:bodyPr/>
        <a:lstStyle/>
        <a:p>
          <a:r>
            <a:rPr lang="en-US" b="0" i="0" baseline="0" dirty="0"/>
            <a:t>The Social Services Act regulates disability-related services for persons with physical, cognitive and/or psychiatric disabilities</a:t>
          </a:r>
          <a:endParaRPr lang="en-US" dirty="0"/>
        </a:p>
      </dgm:t>
    </dgm:pt>
    <dgm:pt modelId="{015B795E-C316-40C5-BD2E-F2877EF11945}" type="parTrans" cxnId="{E0D7BF10-041D-40B1-941C-ED6759D90DC9}">
      <dgm:prSet/>
      <dgm:spPr/>
      <dgm:t>
        <a:bodyPr/>
        <a:lstStyle/>
        <a:p>
          <a:endParaRPr lang="en-US"/>
        </a:p>
      </dgm:t>
    </dgm:pt>
    <dgm:pt modelId="{A2644DEF-8A91-4E50-B561-F53CE2E48F31}" type="sibTrans" cxnId="{E0D7BF10-041D-40B1-941C-ED6759D90DC9}">
      <dgm:prSet/>
      <dgm:spPr/>
      <dgm:t>
        <a:bodyPr/>
        <a:lstStyle/>
        <a:p>
          <a:endParaRPr lang="en-US"/>
        </a:p>
      </dgm:t>
    </dgm:pt>
    <dgm:pt modelId="{D88EA60E-7D82-451C-B2DD-280594D3CF67}">
      <dgm:prSet/>
      <dgm:spPr/>
      <dgm:t>
        <a:bodyPr/>
        <a:lstStyle/>
        <a:p>
          <a:r>
            <a:rPr lang="en-US" dirty="0"/>
            <a:t>R</a:t>
          </a:r>
          <a:r>
            <a:rPr lang="en-US" b="0" i="0" baseline="0" dirty="0"/>
            <a:t>egulates entitlement to different support and services, </a:t>
          </a:r>
          <a:r>
            <a:rPr lang="en-US" dirty="0" err="1"/>
            <a:t>f.x.</a:t>
          </a:r>
          <a:r>
            <a:rPr lang="en-US" dirty="0"/>
            <a:t>  housing support, contact person, housing with special services (residential care), daily activities (sheltered workshops)</a:t>
          </a:r>
        </a:p>
      </dgm:t>
    </dgm:pt>
    <dgm:pt modelId="{3AD2FD2F-897F-40CF-96BD-243D628BEE33}" type="parTrans" cxnId="{EB0BC6AF-6042-4F7F-A81E-9DCF7FC41FF5}">
      <dgm:prSet/>
      <dgm:spPr/>
      <dgm:t>
        <a:bodyPr/>
        <a:lstStyle/>
        <a:p>
          <a:endParaRPr lang="en-US"/>
        </a:p>
      </dgm:t>
    </dgm:pt>
    <dgm:pt modelId="{78B08F88-EFDE-46B0-A8FC-33723F9999F6}" type="sibTrans" cxnId="{EB0BC6AF-6042-4F7F-A81E-9DCF7FC41FF5}">
      <dgm:prSet/>
      <dgm:spPr/>
      <dgm:t>
        <a:bodyPr/>
        <a:lstStyle/>
        <a:p>
          <a:endParaRPr lang="en-US"/>
        </a:p>
      </dgm:t>
    </dgm:pt>
    <dgm:pt modelId="{B8A67D4D-7907-4DC9-ACC7-23505EAC475B}" type="pres">
      <dgm:prSet presAssocID="{8ED2163D-CAAD-471B-A278-2E61FE4E7087}" presName="vert0" presStyleCnt="0">
        <dgm:presLayoutVars>
          <dgm:dir/>
          <dgm:animOne val="branch"/>
          <dgm:animLvl val="lvl"/>
        </dgm:presLayoutVars>
      </dgm:prSet>
      <dgm:spPr/>
    </dgm:pt>
    <dgm:pt modelId="{8E95B2EC-1980-41EC-9173-036B025CDF9B}" type="pres">
      <dgm:prSet presAssocID="{FA133134-D9B9-4922-B936-99E7A72AAFB1}" presName="thickLine" presStyleLbl="alignNode1" presStyleIdx="0" presStyleCnt="2"/>
      <dgm:spPr/>
    </dgm:pt>
    <dgm:pt modelId="{D3F0E6BE-A449-4D38-8227-103A7B963088}" type="pres">
      <dgm:prSet presAssocID="{FA133134-D9B9-4922-B936-99E7A72AAFB1}" presName="horz1" presStyleCnt="0"/>
      <dgm:spPr/>
    </dgm:pt>
    <dgm:pt modelId="{A2DF9C65-BCD1-48F8-B3BB-EF1CAF909355}" type="pres">
      <dgm:prSet presAssocID="{FA133134-D9B9-4922-B936-99E7A72AAFB1}" presName="tx1" presStyleLbl="revTx" presStyleIdx="0" presStyleCnt="6"/>
      <dgm:spPr/>
    </dgm:pt>
    <dgm:pt modelId="{CA28D661-41D6-44B7-A32D-30A787FD9AFB}" type="pres">
      <dgm:prSet presAssocID="{FA133134-D9B9-4922-B936-99E7A72AAFB1}" presName="vert1" presStyleCnt="0"/>
      <dgm:spPr/>
    </dgm:pt>
    <dgm:pt modelId="{07E82B37-727C-4DA0-9440-96EC0FDECED8}" type="pres">
      <dgm:prSet presAssocID="{B2271DF7-94A3-438B-B84E-F549C938F218}" presName="vertSpace2a" presStyleCnt="0"/>
      <dgm:spPr/>
    </dgm:pt>
    <dgm:pt modelId="{2803342F-0BE9-4E78-8A1A-C8830E1EC56C}" type="pres">
      <dgm:prSet presAssocID="{B2271DF7-94A3-438B-B84E-F549C938F218}" presName="horz2" presStyleCnt="0"/>
      <dgm:spPr/>
    </dgm:pt>
    <dgm:pt modelId="{DE57D7F3-B72D-4817-975E-99EB3F7ACADB}" type="pres">
      <dgm:prSet presAssocID="{B2271DF7-94A3-438B-B84E-F549C938F218}" presName="horzSpace2" presStyleCnt="0"/>
      <dgm:spPr/>
    </dgm:pt>
    <dgm:pt modelId="{742E6BEE-F000-47F8-98D4-42592516E6CC}" type="pres">
      <dgm:prSet presAssocID="{B2271DF7-94A3-438B-B84E-F549C938F218}" presName="tx2" presStyleLbl="revTx" presStyleIdx="1" presStyleCnt="6"/>
      <dgm:spPr/>
    </dgm:pt>
    <dgm:pt modelId="{4C4CCC9E-BA1B-4C3C-9D47-38524730DD9B}" type="pres">
      <dgm:prSet presAssocID="{B2271DF7-94A3-438B-B84E-F549C938F218}" presName="vert2" presStyleCnt="0"/>
      <dgm:spPr/>
    </dgm:pt>
    <dgm:pt modelId="{D38554D8-01AC-4C11-BAC4-5E3EE762D7BE}" type="pres">
      <dgm:prSet presAssocID="{B2271DF7-94A3-438B-B84E-F549C938F218}" presName="thinLine2b" presStyleLbl="callout" presStyleIdx="0" presStyleCnt="4"/>
      <dgm:spPr/>
    </dgm:pt>
    <dgm:pt modelId="{FDDE05BB-A85B-4DBE-8A61-253F98A4B180}" type="pres">
      <dgm:prSet presAssocID="{B2271DF7-94A3-438B-B84E-F549C938F218}" presName="vertSpace2b" presStyleCnt="0"/>
      <dgm:spPr/>
    </dgm:pt>
    <dgm:pt modelId="{96B54FCF-8E2C-45BC-BC20-D222D2631F74}" type="pres">
      <dgm:prSet presAssocID="{25C71C2C-3AC3-4A20-B2BE-70E6DD60E4D0}" presName="horz2" presStyleCnt="0"/>
      <dgm:spPr/>
    </dgm:pt>
    <dgm:pt modelId="{E7F54C4E-FDEA-484A-A925-C28A82B15BC4}" type="pres">
      <dgm:prSet presAssocID="{25C71C2C-3AC3-4A20-B2BE-70E6DD60E4D0}" presName="horzSpace2" presStyleCnt="0"/>
      <dgm:spPr/>
    </dgm:pt>
    <dgm:pt modelId="{C13FE605-64BD-4A60-89EA-42E98AEACFA4}" type="pres">
      <dgm:prSet presAssocID="{25C71C2C-3AC3-4A20-B2BE-70E6DD60E4D0}" presName="tx2" presStyleLbl="revTx" presStyleIdx="2" presStyleCnt="6"/>
      <dgm:spPr/>
    </dgm:pt>
    <dgm:pt modelId="{B7FEF3F7-792B-432E-B39A-E44CC5A5FA6E}" type="pres">
      <dgm:prSet presAssocID="{25C71C2C-3AC3-4A20-B2BE-70E6DD60E4D0}" presName="vert2" presStyleCnt="0"/>
      <dgm:spPr/>
    </dgm:pt>
    <dgm:pt modelId="{2BF4005F-F8BA-47BE-8423-41A215D87D23}" type="pres">
      <dgm:prSet presAssocID="{25C71C2C-3AC3-4A20-B2BE-70E6DD60E4D0}" presName="thinLine2b" presStyleLbl="callout" presStyleIdx="1" presStyleCnt="4"/>
      <dgm:spPr/>
    </dgm:pt>
    <dgm:pt modelId="{F655BADC-9888-4094-B348-0648B0E218E6}" type="pres">
      <dgm:prSet presAssocID="{25C71C2C-3AC3-4A20-B2BE-70E6DD60E4D0}" presName="vertSpace2b" presStyleCnt="0"/>
      <dgm:spPr/>
    </dgm:pt>
    <dgm:pt modelId="{52B6267B-F852-4FEE-87DB-C6590B55E134}" type="pres">
      <dgm:prSet presAssocID="{985675A6-56AB-4DCD-B49E-D202E9F8FC08}" presName="thickLine" presStyleLbl="alignNode1" presStyleIdx="1" presStyleCnt="2"/>
      <dgm:spPr/>
    </dgm:pt>
    <dgm:pt modelId="{63CA2BF0-BC2F-4438-AA54-29749A18E297}" type="pres">
      <dgm:prSet presAssocID="{985675A6-56AB-4DCD-B49E-D202E9F8FC08}" presName="horz1" presStyleCnt="0"/>
      <dgm:spPr/>
    </dgm:pt>
    <dgm:pt modelId="{6329FC64-73C1-47B8-9A3D-04507FA113AF}" type="pres">
      <dgm:prSet presAssocID="{985675A6-56AB-4DCD-B49E-D202E9F8FC08}" presName="tx1" presStyleLbl="revTx" presStyleIdx="3" presStyleCnt="6"/>
      <dgm:spPr/>
    </dgm:pt>
    <dgm:pt modelId="{21DCAD22-40F1-46FA-8220-8DAB6B1C63D4}" type="pres">
      <dgm:prSet presAssocID="{985675A6-56AB-4DCD-B49E-D202E9F8FC08}" presName="vert1" presStyleCnt="0"/>
      <dgm:spPr/>
    </dgm:pt>
    <dgm:pt modelId="{CF59E30B-CB76-4182-974C-3111FC90B344}" type="pres">
      <dgm:prSet presAssocID="{EB960A8F-DFFC-4D36-A5F1-D7B4F43011D4}" presName="vertSpace2a" presStyleCnt="0"/>
      <dgm:spPr/>
    </dgm:pt>
    <dgm:pt modelId="{73EB08CE-7B04-4DA9-BD4D-E0E0E9D53168}" type="pres">
      <dgm:prSet presAssocID="{EB960A8F-DFFC-4D36-A5F1-D7B4F43011D4}" presName="horz2" presStyleCnt="0"/>
      <dgm:spPr/>
    </dgm:pt>
    <dgm:pt modelId="{F497182F-34D3-4379-840E-B8B8DE8DA4FC}" type="pres">
      <dgm:prSet presAssocID="{EB960A8F-DFFC-4D36-A5F1-D7B4F43011D4}" presName="horzSpace2" presStyleCnt="0"/>
      <dgm:spPr/>
    </dgm:pt>
    <dgm:pt modelId="{70AE5A3C-76F0-45EB-9E37-D9711E5AEFF5}" type="pres">
      <dgm:prSet presAssocID="{EB960A8F-DFFC-4D36-A5F1-D7B4F43011D4}" presName="tx2" presStyleLbl="revTx" presStyleIdx="4" presStyleCnt="6"/>
      <dgm:spPr/>
    </dgm:pt>
    <dgm:pt modelId="{AC939AC8-7662-4B1A-90B7-D1F2C5D8D635}" type="pres">
      <dgm:prSet presAssocID="{EB960A8F-DFFC-4D36-A5F1-D7B4F43011D4}" presName="vert2" presStyleCnt="0"/>
      <dgm:spPr/>
    </dgm:pt>
    <dgm:pt modelId="{8D765C9E-D72C-4E0C-AEB0-C742D36F3D5D}" type="pres">
      <dgm:prSet presAssocID="{EB960A8F-DFFC-4D36-A5F1-D7B4F43011D4}" presName="thinLine2b" presStyleLbl="callout" presStyleIdx="2" presStyleCnt="4"/>
      <dgm:spPr/>
    </dgm:pt>
    <dgm:pt modelId="{DF1BAEC9-F80B-4E0F-86E6-C7C9C5170DFE}" type="pres">
      <dgm:prSet presAssocID="{EB960A8F-DFFC-4D36-A5F1-D7B4F43011D4}" presName="vertSpace2b" presStyleCnt="0"/>
      <dgm:spPr/>
    </dgm:pt>
    <dgm:pt modelId="{2961A63E-2B6D-4BEC-B9D1-D58392DF80A6}" type="pres">
      <dgm:prSet presAssocID="{D88EA60E-7D82-451C-B2DD-280594D3CF67}" presName="horz2" presStyleCnt="0"/>
      <dgm:spPr/>
    </dgm:pt>
    <dgm:pt modelId="{4C7D1CC7-6EE4-47CE-8620-A15D589D467D}" type="pres">
      <dgm:prSet presAssocID="{D88EA60E-7D82-451C-B2DD-280594D3CF67}" presName="horzSpace2" presStyleCnt="0"/>
      <dgm:spPr/>
    </dgm:pt>
    <dgm:pt modelId="{70D73836-B68C-4208-BCBF-7FB4F8B99815}" type="pres">
      <dgm:prSet presAssocID="{D88EA60E-7D82-451C-B2DD-280594D3CF67}" presName="tx2" presStyleLbl="revTx" presStyleIdx="5" presStyleCnt="6"/>
      <dgm:spPr/>
    </dgm:pt>
    <dgm:pt modelId="{151483CE-69A3-4AB5-838E-0F72F372F98C}" type="pres">
      <dgm:prSet presAssocID="{D88EA60E-7D82-451C-B2DD-280594D3CF67}" presName="vert2" presStyleCnt="0"/>
      <dgm:spPr/>
    </dgm:pt>
    <dgm:pt modelId="{17D15243-FFD1-4887-9DAE-018B25BA839F}" type="pres">
      <dgm:prSet presAssocID="{D88EA60E-7D82-451C-B2DD-280594D3CF67}" presName="thinLine2b" presStyleLbl="callout" presStyleIdx="3" presStyleCnt="4"/>
      <dgm:spPr/>
    </dgm:pt>
    <dgm:pt modelId="{E97E5B9D-8D74-4968-9982-89B41B6201E4}" type="pres">
      <dgm:prSet presAssocID="{D88EA60E-7D82-451C-B2DD-280594D3CF67}" presName="vertSpace2b" presStyleCnt="0"/>
      <dgm:spPr/>
    </dgm:pt>
  </dgm:ptLst>
  <dgm:cxnLst>
    <dgm:cxn modelId="{E0D7BF10-041D-40B1-941C-ED6759D90DC9}" srcId="{985675A6-56AB-4DCD-B49E-D202E9F8FC08}" destId="{EB960A8F-DFFC-4D36-A5F1-D7B4F43011D4}" srcOrd="0" destOrd="0" parTransId="{015B795E-C316-40C5-BD2E-F2877EF11945}" sibTransId="{A2644DEF-8A91-4E50-B561-F53CE2E48F31}"/>
    <dgm:cxn modelId="{C56D5E35-EEE1-4B84-9B27-F16D5E1529BE}" type="presOf" srcId="{FA133134-D9B9-4922-B936-99E7A72AAFB1}" destId="{A2DF9C65-BCD1-48F8-B3BB-EF1CAF909355}" srcOrd="0" destOrd="0" presId="urn:microsoft.com/office/officeart/2008/layout/LinedList"/>
    <dgm:cxn modelId="{E1ACB538-A4E9-4855-98DF-477D15BA4F38}" srcId="{FA133134-D9B9-4922-B936-99E7A72AAFB1}" destId="{B2271DF7-94A3-438B-B84E-F549C938F218}" srcOrd="0" destOrd="0" parTransId="{F578FF2C-0426-46C3-9B35-4DBFDFE388D4}" sibTransId="{D09FA451-2066-4E93-80C5-3C239927EE15}"/>
    <dgm:cxn modelId="{5CEAB74A-7EFA-472B-B503-54EC684FDF07}" srcId="{8ED2163D-CAAD-471B-A278-2E61FE4E7087}" destId="{FA133134-D9B9-4922-B936-99E7A72AAFB1}" srcOrd="0" destOrd="0" parTransId="{710FE0B8-1E6E-488E-8067-520B8F7A7FA0}" sibTransId="{75570AC4-87F7-4141-9A6E-5A65FFA2B1C4}"/>
    <dgm:cxn modelId="{4B4EEF6B-A8E1-4D24-A87A-28A5B319F6C6}" srcId="{FA133134-D9B9-4922-B936-99E7A72AAFB1}" destId="{25C71C2C-3AC3-4A20-B2BE-70E6DD60E4D0}" srcOrd="1" destOrd="0" parTransId="{D37ABF41-8C95-4B5D-8B6C-17D47F3FFC49}" sibTransId="{03EB1B43-6C44-4A5D-BE50-29AA04BC5C83}"/>
    <dgm:cxn modelId="{CDC0576D-357A-4BB7-94B7-F6543E86D565}" type="presOf" srcId="{985675A6-56AB-4DCD-B49E-D202E9F8FC08}" destId="{6329FC64-73C1-47B8-9A3D-04507FA113AF}" srcOrd="0" destOrd="0" presId="urn:microsoft.com/office/officeart/2008/layout/LinedList"/>
    <dgm:cxn modelId="{30A86C85-98E2-47BF-9885-546D250F0CA7}" type="presOf" srcId="{25C71C2C-3AC3-4A20-B2BE-70E6DD60E4D0}" destId="{C13FE605-64BD-4A60-89EA-42E98AEACFA4}" srcOrd="0" destOrd="0" presId="urn:microsoft.com/office/officeart/2008/layout/LinedList"/>
    <dgm:cxn modelId="{7CADEEA4-66BF-4E47-90DE-0BD579AB7328}" type="presOf" srcId="{B2271DF7-94A3-438B-B84E-F549C938F218}" destId="{742E6BEE-F000-47F8-98D4-42592516E6CC}" srcOrd="0" destOrd="0" presId="urn:microsoft.com/office/officeart/2008/layout/LinedList"/>
    <dgm:cxn modelId="{EB0BC6AF-6042-4F7F-A81E-9DCF7FC41FF5}" srcId="{985675A6-56AB-4DCD-B49E-D202E9F8FC08}" destId="{D88EA60E-7D82-451C-B2DD-280594D3CF67}" srcOrd="1" destOrd="0" parTransId="{3AD2FD2F-897F-40CF-96BD-243D628BEE33}" sibTransId="{78B08F88-EFDE-46B0-A8FC-33723F9999F6}"/>
    <dgm:cxn modelId="{72A61DC3-3129-4B0A-A739-E761CA077C09}" srcId="{8ED2163D-CAAD-471B-A278-2E61FE4E7087}" destId="{985675A6-56AB-4DCD-B49E-D202E9F8FC08}" srcOrd="1" destOrd="0" parTransId="{053ABE1A-F91C-402F-947E-384AFB681662}" sibTransId="{0C03190A-0FF8-4C42-9E16-525BE3A37697}"/>
    <dgm:cxn modelId="{FA427AEA-9905-460D-8FEA-9A494050A3CC}" type="presOf" srcId="{D88EA60E-7D82-451C-B2DD-280594D3CF67}" destId="{70D73836-B68C-4208-BCBF-7FB4F8B99815}" srcOrd="0" destOrd="0" presId="urn:microsoft.com/office/officeart/2008/layout/LinedList"/>
    <dgm:cxn modelId="{06EE30F9-4C4A-4986-912E-4BA08101EDD0}" type="presOf" srcId="{8ED2163D-CAAD-471B-A278-2E61FE4E7087}" destId="{B8A67D4D-7907-4DC9-ACC7-23505EAC475B}" srcOrd="0" destOrd="0" presId="urn:microsoft.com/office/officeart/2008/layout/LinedList"/>
    <dgm:cxn modelId="{491C17FF-ADFA-4173-AD4B-347244AC0731}" type="presOf" srcId="{EB960A8F-DFFC-4D36-A5F1-D7B4F43011D4}" destId="{70AE5A3C-76F0-45EB-9E37-D9711E5AEFF5}" srcOrd="0" destOrd="0" presId="urn:microsoft.com/office/officeart/2008/layout/LinedList"/>
    <dgm:cxn modelId="{D38A7687-901A-4967-A503-D95E7CAF5DF0}" type="presParOf" srcId="{B8A67D4D-7907-4DC9-ACC7-23505EAC475B}" destId="{8E95B2EC-1980-41EC-9173-036B025CDF9B}" srcOrd="0" destOrd="0" presId="urn:microsoft.com/office/officeart/2008/layout/LinedList"/>
    <dgm:cxn modelId="{89D4E553-26BF-4BAA-B99E-ECE82C3F84F1}" type="presParOf" srcId="{B8A67D4D-7907-4DC9-ACC7-23505EAC475B}" destId="{D3F0E6BE-A449-4D38-8227-103A7B963088}" srcOrd="1" destOrd="0" presId="urn:microsoft.com/office/officeart/2008/layout/LinedList"/>
    <dgm:cxn modelId="{E18DB536-8B3A-4A3B-9675-5536A3030B0B}" type="presParOf" srcId="{D3F0E6BE-A449-4D38-8227-103A7B963088}" destId="{A2DF9C65-BCD1-48F8-B3BB-EF1CAF909355}" srcOrd="0" destOrd="0" presId="urn:microsoft.com/office/officeart/2008/layout/LinedList"/>
    <dgm:cxn modelId="{E42DB9BA-B0F8-4726-A1AB-04A6B8FE7C3F}" type="presParOf" srcId="{D3F0E6BE-A449-4D38-8227-103A7B963088}" destId="{CA28D661-41D6-44B7-A32D-30A787FD9AFB}" srcOrd="1" destOrd="0" presId="urn:microsoft.com/office/officeart/2008/layout/LinedList"/>
    <dgm:cxn modelId="{6B7CEF84-3AC4-4363-9716-484CEBF28C4D}" type="presParOf" srcId="{CA28D661-41D6-44B7-A32D-30A787FD9AFB}" destId="{07E82B37-727C-4DA0-9440-96EC0FDECED8}" srcOrd="0" destOrd="0" presId="urn:microsoft.com/office/officeart/2008/layout/LinedList"/>
    <dgm:cxn modelId="{644CCDF1-0392-45D1-BBEC-A72E469FCC38}" type="presParOf" srcId="{CA28D661-41D6-44B7-A32D-30A787FD9AFB}" destId="{2803342F-0BE9-4E78-8A1A-C8830E1EC56C}" srcOrd="1" destOrd="0" presId="urn:microsoft.com/office/officeart/2008/layout/LinedList"/>
    <dgm:cxn modelId="{B51E4FA3-F106-43CA-83C2-C483F276EC14}" type="presParOf" srcId="{2803342F-0BE9-4E78-8A1A-C8830E1EC56C}" destId="{DE57D7F3-B72D-4817-975E-99EB3F7ACADB}" srcOrd="0" destOrd="0" presId="urn:microsoft.com/office/officeart/2008/layout/LinedList"/>
    <dgm:cxn modelId="{12230CAE-CA17-41FC-BD73-D3CDFAC0C47C}" type="presParOf" srcId="{2803342F-0BE9-4E78-8A1A-C8830E1EC56C}" destId="{742E6BEE-F000-47F8-98D4-42592516E6CC}" srcOrd="1" destOrd="0" presId="urn:microsoft.com/office/officeart/2008/layout/LinedList"/>
    <dgm:cxn modelId="{E05E431F-2E9A-44F5-BCED-441CE8824257}" type="presParOf" srcId="{2803342F-0BE9-4E78-8A1A-C8830E1EC56C}" destId="{4C4CCC9E-BA1B-4C3C-9D47-38524730DD9B}" srcOrd="2" destOrd="0" presId="urn:microsoft.com/office/officeart/2008/layout/LinedList"/>
    <dgm:cxn modelId="{5F22DE35-BAF4-40E5-97CC-5EA3C02D7649}" type="presParOf" srcId="{CA28D661-41D6-44B7-A32D-30A787FD9AFB}" destId="{D38554D8-01AC-4C11-BAC4-5E3EE762D7BE}" srcOrd="2" destOrd="0" presId="urn:microsoft.com/office/officeart/2008/layout/LinedList"/>
    <dgm:cxn modelId="{C69EC6B2-9E43-4C1A-81C5-49D36D654752}" type="presParOf" srcId="{CA28D661-41D6-44B7-A32D-30A787FD9AFB}" destId="{FDDE05BB-A85B-4DBE-8A61-253F98A4B180}" srcOrd="3" destOrd="0" presId="urn:microsoft.com/office/officeart/2008/layout/LinedList"/>
    <dgm:cxn modelId="{527FB4D7-773A-4C66-AD2F-55D7FF641450}" type="presParOf" srcId="{CA28D661-41D6-44B7-A32D-30A787FD9AFB}" destId="{96B54FCF-8E2C-45BC-BC20-D222D2631F74}" srcOrd="4" destOrd="0" presId="urn:microsoft.com/office/officeart/2008/layout/LinedList"/>
    <dgm:cxn modelId="{8C6CEEEA-B165-434F-804B-9EACCC91E5F8}" type="presParOf" srcId="{96B54FCF-8E2C-45BC-BC20-D222D2631F74}" destId="{E7F54C4E-FDEA-484A-A925-C28A82B15BC4}" srcOrd="0" destOrd="0" presId="urn:microsoft.com/office/officeart/2008/layout/LinedList"/>
    <dgm:cxn modelId="{ECADF815-7D25-4230-9C97-56A8742606C4}" type="presParOf" srcId="{96B54FCF-8E2C-45BC-BC20-D222D2631F74}" destId="{C13FE605-64BD-4A60-89EA-42E98AEACFA4}" srcOrd="1" destOrd="0" presId="urn:microsoft.com/office/officeart/2008/layout/LinedList"/>
    <dgm:cxn modelId="{C8E48E8D-7F3E-4802-9F41-606CBC995CD8}" type="presParOf" srcId="{96B54FCF-8E2C-45BC-BC20-D222D2631F74}" destId="{B7FEF3F7-792B-432E-B39A-E44CC5A5FA6E}" srcOrd="2" destOrd="0" presId="urn:microsoft.com/office/officeart/2008/layout/LinedList"/>
    <dgm:cxn modelId="{4CDA3756-F20A-4AB5-B256-05FC0DF9492D}" type="presParOf" srcId="{CA28D661-41D6-44B7-A32D-30A787FD9AFB}" destId="{2BF4005F-F8BA-47BE-8423-41A215D87D23}" srcOrd="5" destOrd="0" presId="urn:microsoft.com/office/officeart/2008/layout/LinedList"/>
    <dgm:cxn modelId="{EB851FB0-33B5-4AA9-B42B-A5A7B7D60D78}" type="presParOf" srcId="{CA28D661-41D6-44B7-A32D-30A787FD9AFB}" destId="{F655BADC-9888-4094-B348-0648B0E218E6}" srcOrd="6" destOrd="0" presId="urn:microsoft.com/office/officeart/2008/layout/LinedList"/>
    <dgm:cxn modelId="{FC2A9F9A-6253-4901-8D1B-F2554CE8F9B3}" type="presParOf" srcId="{B8A67D4D-7907-4DC9-ACC7-23505EAC475B}" destId="{52B6267B-F852-4FEE-87DB-C6590B55E134}" srcOrd="2" destOrd="0" presId="urn:microsoft.com/office/officeart/2008/layout/LinedList"/>
    <dgm:cxn modelId="{C2888878-3CBA-4F72-AB04-57224CAE9C4F}" type="presParOf" srcId="{B8A67D4D-7907-4DC9-ACC7-23505EAC475B}" destId="{63CA2BF0-BC2F-4438-AA54-29749A18E297}" srcOrd="3" destOrd="0" presId="urn:microsoft.com/office/officeart/2008/layout/LinedList"/>
    <dgm:cxn modelId="{542E08A1-7802-4239-AC40-6293BAE56D1E}" type="presParOf" srcId="{63CA2BF0-BC2F-4438-AA54-29749A18E297}" destId="{6329FC64-73C1-47B8-9A3D-04507FA113AF}" srcOrd="0" destOrd="0" presId="urn:microsoft.com/office/officeart/2008/layout/LinedList"/>
    <dgm:cxn modelId="{190F0BAC-1A8F-4E1E-A936-18F1310591AD}" type="presParOf" srcId="{63CA2BF0-BC2F-4438-AA54-29749A18E297}" destId="{21DCAD22-40F1-46FA-8220-8DAB6B1C63D4}" srcOrd="1" destOrd="0" presId="urn:microsoft.com/office/officeart/2008/layout/LinedList"/>
    <dgm:cxn modelId="{AE2E2426-DD1A-42CD-9704-20C718CC3FD3}" type="presParOf" srcId="{21DCAD22-40F1-46FA-8220-8DAB6B1C63D4}" destId="{CF59E30B-CB76-4182-974C-3111FC90B344}" srcOrd="0" destOrd="0" presId="urn:microsoft.com/office/officeart/2008/layout/LinedList"/>
    <dgm:cxn modelId="{B9BD92A5-5901-4694-A0A5-CF5810CEC0C7}" type="presParOf" srcId="{21DCAD22-40F1-46FA-8220-8DAB6B1C63D4}" destId="{73EB08CE-7B04-4DA9-BD4D-E0E0E9D53168}" srcOrd="1" destOrd="0" presId="urn:microsoft.com/office/officeart/2008/layout/LinedList"/>
    <dgm:cxn modelId="{3B5B2BB5-6B65-40B3-A03A-5CF516FE75A3}" type="presParOf" srcId="{73EB08CE-7B04-4DA9-BD4D-E0E0E9D53168}" destId="{F497182F-34D3-4379-840E-B8B8DE8DA4FC}" srcOrd="0" destOrd="0" presId="urn:microsoft.com/office/officeart/2008/layout/LinedList"/>
    <dgm:cxn modelId="{833CAFC1-8FFC-42AA-86C5-FF2979B8EC28}" type="presParOf" srcId="{73EB08CE-7B04-4DA9-BD4D-E0E0E9D53168}" destId="{70AE5A3C-76F0-45EB-9E37-D9711E5AEFF5}" srcOrd="1" destOrd="0" presId="urn:microsoft.com/office/officeart/2008/layout/LinedList"/>
    <dgm:cxn modelId="{5C0B8F96-F7E9-41DD-9129-5A75C3BBB894}" type="presParOf" srcId="{73EB08CE-7B04-4DA9-BD4D-E0E0E9D53168}" destId="{AC939AC8-7662-4B1A-90B7-D1F2C5D8D635}" srcOrd="2" destOrd="0" presId="urn:microsoft.com/office/officeart/2008/layout/LinedList"/>
    <dgm:cxn modelId="{C386F489-46D9-41C4-AE09-1EC8733C6A8D}" type="presParOf" srcId="{21DCAD22-40F1-46FA-8220-8DAB6B1C63D4}" destId="{8D765C9E-D72C-4E0C-AEB0-C742D36F3D5D}" srcOrd="2" destOrd="0" presId="urn:microsoft.com/office/officeart/2008/layout/LinedList"/>
    <dgm:cxn modelId="{3F575C7C-334B-437A-87B7-C2A2B9388C99}" type="presParOf" srcId="{21DCAD22-40F1-46FA-8220-8DAB6B1C63D4}" destId="{DF1BAEC9-F80B-4E0F-86E6-C7C9C5170DFE}" srcOrd="3" destOrd="0" presId="urn:microsoft.com/office/officeart/2008/layout/LinedList"/>
    <dgm:cxn modelId="{0A7C940C-9F30-407F-A4BA-BD3125A205C9}" type="presParOf" srcId="{21DCAD22-40F1-46FA-8220-8DAB6B1C63D4}" destId="{2961A63E-2B6D-4BEC-B9D1-D58392DF80A6}" srcOrd="4" destOrd="0" presId="urn:microsoft.com/office/officeart/2008/layout/LinedList"/>
    <dgm:cxn modelId="{AD517768-11C7-480D-82DB-E4057B4F1AF3}" type="presParOf" srcId="{2961A63E-2B6D-4BEC-B9D1-D58392DF80A6}" destId="{4C7D1CC7-6EE4-47CE-8620-A15D589D467D}" srcOrd="0" destOrd="0" presId="urn:microsoft.com/office/officeart/2008/layout/LinedList"/>
    <dgm:cxn modelId="{15A9D8EF-998A-4FAD-BADD-C69BC0DFFD56}" type="presParOf" srcId="{2961A63E-2B6D-4BEC-B9D1-D58392DF80A6}" destId="{70D73836-B68C-4208-BCBF-7FB4F8B99815}" srcOrd="1" destOrd="0" presId="urn:microsoft.com/office/officeart/2008/layout/LinedList"/>
    <dgm:cxn modelId="{89E41820-A897-425C-ABCD-C70306785249}" type="presParOf" srcId="{2961A63E-2B6D-4BEC-B9D1-D58392DF80A6}" destId="{151483CE-69A3-4AB5-838E-0F72F372F98C}" srcOrd="2" destOrd="0" presId="urn:microsoft.com/office/officeart/2008/layout/LinedList"/>
    <dgm:cxn modelId="{793B96AE-1423-45AB-8125-DE61C16EA973}" type="presParOf" srcId="{21DCAD22-40F1-46FA-8220-8DAB6B1C63D4}" destId="{17D15243-FFD1-4887-9DAE-018B25BA839F}" srcOrd="5" destOrd="0" presId="urn:microsoft.com/office/officeart/2008/layout/LinedList"/>
    <dgm:cxn modelId="{79A28D10-E258-468E-8F27-C52D94431266}" type="presParOf" srcId="{21DCAD22-40F1-46FA-8220-8DAB6B1C63D4}" destId="{E97E5B9D-8D74-4968-9982-89B41B6201E4}"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3A816B-1A38-401F-BD75-D4D6592AB7B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E00E07F-024A-4A90-974E-3F3A31BBFF5A}">
      <dgm:prSet/>
      <dgm:spPr/>
      <dgm:t>
        <a:bodyPr/>
        <a:lstStyle/>
        <a:p>
          <a:r>
            <a:rPr lang="en-US" dirty="0"/>
            <a:t>Who is a ”person with disability” (or impairment) when it comes to support and services?</a:t>
          </a:r>
        </a:p>
      </dgm:t>
    </dgm:pt>
    <dgm:pt modelId="{DB0C0D47-C360-4C75-B5DC-1AE00C80A155}" type="parTrans" cxnId="{EAE84D10-DF96-4AE4-85A6-56E903097288}">
      <dgm:prSet/>
      <dgm:spPr/>
      <dgm:t>
        <a:bodyPr/>
        <a:lstStyle/>
        <a:p>
          <a:endParaRPr lang="en-US"/>
        </a:p>
      </dgm:t>
    </dgm:pt>
    <dgm:pt modelId="{D69B4711-8DBD-4E8F-8A42-D64082A0F1E8}" type="sibTrans" cxnId="{EAE84D10-DF96-4AE4-85A6-56E903097288}">
      <dgm:prSet/>
      <dgm:spPr/>
      <dgm:t>
        <a:bodyPr/>
        <a:lstStyle/>
        <a:p>
          <a:endParaRPr lang="en-US"/>
        </a:p>
      </dgm:t>
    </dgm:pt>
    <dgm:pt modelId="{D5B0A9CD-05C1-4FA5-876A-1A2BE05469A1}">
      <dgm:prSet/>
      <dgm:spPr/>
      <dgm:t>
        <a:bodyPr/>
        <a:lstStyle/>
        <a:p>
          <a:r>
            <a:rPr lang="en-US" dirty="0"/>
            <a:t>Certain impairments/disabilities give access to a ”disability track” through the system</a:t>
          </a:r>
        </a:p>
      </dgm:t>
    </dgm:pt>
    <dgm:pt modelId="{0E040581-89F4-40D4-A926-30511D335B71}" type="parTrans" cxnId="{8B89AD28-18E3-4A5C-A6C0-89C9CCF97C81}">
      <dgm:prSet/>
      <dgm:spPr/>
      <dgm:t>
        <a:bodyPr/>
        <a:lstStyle/>
        <a:p>
          <a:endParaRPr lang="en-US"/>
        </a:p>
      </dgm:t>
    </dgm:pt>
    <dgm:pt modelId="{49578967-D0EE-4215-808D-20B0E3933AAD}" type="sibTrans" cxnId="{8B89AD28-18E3-4A5C-A6C0-89C9CCF97C81}">
      <dgm:prSet/>
      <dgm:spPr/>
      <dgm:t>
        <a:bodyPr/>
        <a:lstStyle/>
        <a:p>
          <a:endParaRPr lang="en-US"/>
        </a:p>
      </dgm:t>
    </dgm:pt>
    <dgm:pt modelId="{C762F3AB-3387-4747-AF3A-ECFAA36C7323}">
      <dgm:prSet/>
      <dgm:spPr/>
      <dgm:t>
        <a:bodyPr/>
        <a:lstStyle/>
        <a:p>
          <a:r>
            <a:rPr lang="en-US" dirty="0" err="1"/>
            <a:t>Mainsteam</a:t>
          </a:r>
          <a:r>
            <a:rPr lang="en-US" dirty="0"/>
            <a:t> or specialized support and services</a:t>
          </a:r>
        </a:p>
      </dgm:t>
    </dgm:pt>
    <dgm:pt modelId="{0C1A6163-A1FC-4A2F-8932-8D59D1D42073}" type="parTrans" cxnId="{DE97BC0E-2BE8-4BAE-8332-41B63AE2DDB7}">
      <dgm:prSet/>
      <dgm:spPr/>
      <dgm:t>
        <a:bodyPr/>
        <a:lstStyle/>
        <a:p>
          <a:endParaRPr lang="en-US"/>
        </a:p>
      </dgm:t>
    </dgm:pt>
    <dgm:pt modelId="{54061C9A-83C0-421F-AADF-F97543D43B45}" type="sibTrans" cxnId="{DE97BC0E-2BE8-4BAE-8332-41B63AE2DDB7}">
      <dgm:prSet/>
      <dgm:spPr/>
      <dgm:t>
        <a:bodyPr/>
        <a:lstStyle/>
        <a:p>
          <a:endParaRPr lang="en-US"/>
        </a:p>
      </dgm:t>
    </dgm:pt>
    <dgm:pt modelId="{1D76AD86-12C6-44E4-99F5-4348BD3740CA}">
      <dgm:prSet/>
      <dgm:spPr/>
      <dgm:t>
        <a:bodyPr/>
        <a:lstStyle/>
        <a:p>
          <a:r>
            <a:rPr lang="en-US" dirty="0"/>
            <a:t>Equal or non-equal access and treatment?</a:t>
          </a:r>
        </a:p>
      </dgm:t>
    </dgm:pt>
    <dgm:pt modelId="{91F7F3A3-C6B8-4A00-AA81-FBEA16077780}" type="parTrans" cxnId="{5809701F-304D-4173-9684-52F4F0102199}">
      <dgm:prSet/>
      <dgm:spPr/>
      <dgm:t>
        <a:bodyPr/>
        <a:lstStyle/>
        <a:p>
          <a:endParaRPr lang="en-US"/>
        </a:p>
      </dgm:t>
    </dgm:pt>
    <dgm:pt modelId="{5416320B-B167-44BA-B44D-BC030FC0DF97}" type="sibTrans" cxnId="{5809701F-304D-4173-9684-52F4F0102199}">
      <dgm:prSet/>
      <dgm:spPr/>
      <dgm:t>
        <a:bodyPr/>
        <a:lstStyle/>
        <a:p>
          <a:endParaRPr lang="en-US"/>
        </a:p>
      </dgm:t>
    </dgm:pt>
    <dgm:pt modelId="{70C422D0-62BC-4AE9-B521-6DAF2BAB2F15}">
      <dgm:prSet/>
      <dgm:spPr/>
      <dgm:t>
        <a:bodyPr/>
        <a:lstStyle/>
        <a:p>
          <a:r>
            <a:rPr lang="en-US" dirty="0"/>
            <a:t>A shared responsibility or no one's responsibility, when support on several levels are required?</a:t>
          </a:r>
        </a:p>
      </dgm:t>
    </dgm:pt>
    <dgm:pt modelId="{F00367A3-3E4E-4D47-A258-160207805CFF}" type="parTrans" cxnId="{8CF57376-8B9C-4016-9246-6096CA7C9E1A}">
      <dgm:prSet/>
      <dgm:spPr/>
      <dgm:t>
        <a:bodyPr/>
        <a:lstStyle/>
        <a:p>
          <a:endParaRPr lang="en-US"/>
        </a:p>
      </dgm:t>
    </dgm:pt>
    <dgm:pt modelId="{990728FC-EB3A-4134-8E2E-02981F782346}" type="sibTrans" cxnId="{8CF57376-8B9C-4016-9246-6096CA7C9E1A}">
      <dgm:prSet/>
      <dgm:spPr/>
      <dgm:t>
        <a:bodyPr/>
        <a:lstStyle/>
        <a:p>
          <a:endParaRPr lang="en-US"/>
        </a:p>
      </dgm:t>
    </dgm:pt>
    <dgm:pt modelId="{50CE1BB7-D463-4F42-BA9D-78F5BA88387E}">
      <dgm:prSet/>
      <dgm:spPr/>
      <dgm:t>
        <a:bodyPr/>
        <a:lstStyle/>
        <a:p>
          <a:r>
            <a:rPr lang="en-US"/>
            <a:t>Equal or non-equal access to support and services? </a:t>
          </a:r>
        </a:p>
      </dgm:t>
    </dgm:pt>
    <dgm:pt modelId="{CD03E736-8747-4EEF-B8B3-A7270FF82A66}" type="parTrans" cxnId="{79AEF4EF-9AD2-40EF-963A-148DC401C3A2}">
      <dgm:prSet/>
      <dgm:spPr/>
      <dgm:t>
        <a:bodyPr/>
        <a:lstStyle/>
        <a:p>
          <a:endParaRPr lang="en-US"/>
        </a:p>
      </dgm:t>
    </dgm:pt>
    <dgm:pt modelId="{ECD4857A-2F25-449A-9C67-9E2F737438CA}" type="sibTrans" cxnId="{79AEF4EF-9AD2-40EF-963A-148DC401C3A2}">
      <dgm:prSet/>
      <dgm:spPr/>
      <dgm:t>
        <a:bodyPr/>
        <a:lstStyle/>
        <a:p>
          <a:endParaRPr lang="en-US"/>
        </a:p>
      </dgm:t>
    </dgm:pt>
    <dgm:pt modelId="{402FFACB-DDBF-4931-A3AD-D29973B3A3CA}">
      <dgm:prSet/>
      <dgm:spPr/>
      <dgm:t>
        <a:bodyPr/>
        <a:lstStyle/>
        <a:p>
          <a:r>
            <a:rPr lang="en-US"/>
            <a:t>Disability is a multi-dimensional phenomena – to ”</a:t>
          </a:r>
          <a:r>
            <a:rPr lang="en-US" i="1"/>
            <a:t>achieve equitable living conditions and full participation” </a:t>
          </a:r>
          <a:r>
            <a:rPr lang="en-US"/>
            <a:t>demand a multi-dimensional support and services approach</a:t>
          </a:r>
        </a:p>
      </dgm:t>
    </dgm:pt>
    <dgm:pt modelId="{2FD7FA94-D457-48C5-8885-5E4706B207DA}" type="parTrans" cxnId="{5FEF302A-A799-4433-B795-02DE01606CAE}">
      <dgm:prSet/>
      <dgm:spPr/>
      <dgm:t>
        <a:bodyPr/>
        <a:lstStyle/>
        <a:p>
          <a:endParaRPr lang="en-US"/>
        </a:p>
      </dgm:t>
    </dgm:pt>
    <dgm:pt modelId="{723FD7B4-1BFC-46D1-824D-EBD81BCEE478}" type="sibTrans" cxnId="{5FEF302A-A799-4433-B795-02DE01606CAE}">
      <dgm:prSet/>
      <dgm:spPr/>
      <dgm:t>
        <a:bodyPr/>
        <a:lstStyle/>
        <a:p>
          <a:endParaRPr lang="en-US"/>
        </a:p>
      </dgm:t>
    </dgm:pt>
    <dgm:pt modelId="{069527EB-851B-4455-B88A-67C63543359E}">
      <dgm:prSet/>
      <dgm:spPr/>
      <dgm:t>
        <a:bodyPr/>
        <a:lstStyle/>
        <a:p>
          <a:r>
            <a:rPr lang="en-US" dirty="0"/>
            <a:t>But whose responsibility is equitable living conditions and full participation in society, if disability is seen as a multi-dimensional phenomena?</a:t>
          </a:r>
        </a:p>
      </dgm:t>
    </dgm:pt>
    <dgm:pt modelId="{0E597713-17D3-482D-A5D5-FFE4E3F7DC15}" type="parTrans" cxnId="{C43BF1D5-982C-4A00-851D-DDBE908FAFD1}">
      <dgm:prSet/>
      <dgm:spPr/>
      <dgm:t>
        <a:bodyPr/>
        <a:lstStyle/>
        <a:p>
          <a:endParaRPr lang="en-US"/>
        </a:p>
      </dgm:t>
    </dgm:pt>
    <dgm:pt modelId="{B32E6773-1617-43B8-AA87-719E626EFA7A}" type="sibTrans" cxnId="{C43BF1D5-982C-4A00-851D-DDBE908FAFD1}">
      <dgm:prSet/>
      <dgm:spPr/>
      <dgm:t>
        <a:bodyPr/>
        <a:lstStyle/>
        <a:p>
          <a:endParaRPr lang="en-US"/>
        </a:p>
      </dgm:t>
    </dgm:pt>
    <dgm:pt modelId="{25EDDEC2-62B0-4872-B408-6A4B944DA45C}">
      <dgm:prSet/>
      <dgm:spPr/>
      <dgm:t>
        <a:bodyPr/>
        <a:lstStyle/>
        <a:p>
          <a:r>
            <a:rPr lang="en-US" dirty="0"/>
            <a:t>Specialized support and services for specific impairments/disabilities</a:t>
          </a:r>
        </a:p>
      </dgm:t>
    </dgm:pt>
    <dgm:pt modelId="{229EBFD8-5DD4-46D9-B08E-49891BE66432}" type="parTrans" cxnId="{9341E676-E2AF-4382-AD58-6F6BDB8EC502}">
      <dgm:prSet/>
      <dgm:spPr/>
    </dgm:pt>
    <dgm:pt modelId="{E706BFA7-06DB-42BB-BED0-7DFF34ED6A2C}" type="sibTrans" cxnId="{9341E676-E2AF-4382-AD58-6F6BDB8EC502}">
      <dgm:prSet/>
      <dgm:spPr/>
    </dgm:pt>
    <dgm:pt modelId="{BBB3F833-14E7-4342-BF7C-77B49A1E3739}">
      <dgm:prSet/>
      <dgm:spPr/>
      <dgm:t>
        <a:bodyPr/>
        <a:lstStyle/>
        <a:p>
          <a:r>
            <a:rPr lang="en-US" dirty="0"/>
            <a:t>Diagnosis-based rather than functioning-based?</a:t>
          </a:r>
        </a:p>
      </dgm:t>
    </dgm:pt>
    <dgm:pt modelId="{F6C64480-1CB0-44BA-9A94-E02BE3EA2E3B}" type="parTrans" cxnId="{FE556683-EE71-4C17-9F50-275029521C86}">
      <dgm:prSet/>
      <dgm:spPr/>
    </dgm:pt>
    <dgm:pt modelId="{E8514A39-91CE-4592-90B3-67021A1FDD53}" type="sibTrans" cxnId="{FE556683-EE71-4C17-9F50-275029521C86}">
      <dgm:prSet/>
      <dgm:spPr/>
    </dgm:pt>
    <dgm:pt modelId="{0A238A2E-A63C-43E5-8C5C-4CC6BCED6132}" type="pres">
      <dgm:prSet presAssocID="{8C3A816B-1A38-401F-BD75-D4D6592AB7B9}" presName="linear" presStyleCnt="0">
        <dgm:presLayoutVars>
          <dgm:animLvl val="lvl"/>
          <dgm:resizeHandles val="exact"/>
        </dgm:presLayoutVars>
      </dgm:prSet>
      <dgm:spPr/>
    </dgm:pt>
    <dgm:pt modelId="{530EF1A6-48D4-4CA1-9A6E-EBD5E8F15602}" type="pres">
      <dgm:prSet presAssocID="{9E00E07F-024A-4A90-974E-3F3A31BBFF5A}" presName="parentText" presStyleLbl="node1" presStyleIdx="0" presStyleCnt="3">
        <dgm:presLayoutVars>
          <dgm:chMax val="0"/>
          <dgm:bulletEnabled val="1"/>
        </dgm:presLayoutVars>
      </dgm:prSet>
      <dgm:spPr/>
    </dgm:pt>
    <dgm:pt modelId="{5DBD2C5F-B963-4761-ADDA-FFE68AD4C56B}" type="pres">
      <dgm:prSet presAssocID="{9E00E07F-024A-4A90-974E-3F3A31BBFF5A}" presName="childText" presStyleLbl="revTx" presStyleIdx="0" presStyleCnt="3">
        <dgm:presLayoutVars>
          <dgm:bulletEnabled val="1"/>
        </dgm:presLayoutVars>
      </dgm:prSet>
      <dgm:spPr/>
    </dgm:pt>
    <dgm:pt modelId="{515136CB-BE04-4727-B06A-F733769EB7CA}" type="pres">
      <dgm:prSet presAssocID="{C762F3AB-3387-4747-AF3A-ECFAA36C7323}" presName="parentText" presStyleLbl="node1" presStyleIdx="1" presStyleCnt="3">
        <dgm:presLayoutVars>
          <dgm:chMax val="0"/>
          <dgm:bulletEnabled val="1"/>
        </dgm:presLayoutVars>
      </dgm:prSet>
      <dgm:spPr/>
    </dgm:pt>
    <dgm:pt modelId="{F00FD9AD-B44D-4792-B222-0B6FC9853E86}" type="pres">
      <dgm:prSet presAssocID="{C762F3AB-3387-4747-AF3A-ECFAA36C7323}" presName="childText" presStyleLbl="revTx" presStyleIdx="1" presStyleCnt="3">
        <dgm:presLayoutVars>
          <dgm:bulletEnabled val="1"/>
        </dgm:presLayoutVars>
      </dgm:prSet>
      <dgm:spPr/>
    </dgm:pt>
    <dgm:pt modelId="{E3445B59-25BA-465E-B4C4-452763E5F84B}" type="pres">
      <dgm:prSet presAssocID="{70C422D0-62BC-4AE9-B521-6DAF2BAB2F15}" presName="parentText" presStyleLbl="node1" presStyleIdx="2" presStyleCnt="3">
        <dgm:presLayoutVars>
          <dgm:chMax val="0"/>
          <dgm:bulletEnabled val="1"/>
        </dgm:presLayoutVars>
      </dgm:prSet>
      <dgm:spPr/>
    </dgm:pt>
    <dgm:pt modelId="{755AE657-62AF-4CCB-8BA1-A0C591CB43A3}" type="pres">
      <dgm:prSet presAssocID="{70C422D0-62BC-4AE9-B521-6DAF2BAB2F15}" presName="childText" presStyleLbl="revTx" presStyleIdx="2" presStyleCnt="3">
        <dgm:presLayoutVars>
          <dgm:bulletEnabled val="1"/>
        </dgm:presLayoutVars>
      </dgm:prSet>
      <dgm:spPr/>
    </dgm:pt>
  </dgm:ptLst>
  <dgm:cxnLst>
    <dgm:cxn modelId="{B4300E07-A78C-43CD-A816-65059680712F}" type="presOf" srcId="{C762F3AB-3387-4747-AF3A-ECFAA36C7323}" destId="{515136CB-BE04-4727-B06A-F733769EB7CA}" srcOrd="0" destOrd="0" presId="urn:microsoft.com/office/officeart/2005/8/layout/vList2"/>
    <dgm:cxn modelId="{A72EE907-9B38-461A-A880-C471D8CABA91}" type="presOf" srcId="{D5B0A9CD-05C1-4FA5-876A-1A2BE05469A1}" destId="{5DBD2C5F-B963-4761-ADDA-FFE68AD4C56B}" srcOrd="0" destOrd="0" presId="urn:microsoft.com/office/officeart/2005/8/layout/vList2"/>
    <dgm:cxn modelId="{DE97BC0E-2BE8-4BAE-8332-41B63AE2DDB7}" srcId="{8C3A816B-1A38-401F-BD75-D4D6592AB7B9}" destId="{C762F3AB-3387-4747-AF3A-ECFAA36C7323}" srcOrd="1" destOrd="0" parTransId="{0C1A6163-A1FC-4A2F-8932-8D59D1D42073}" sibTransId="{54061C9A-83C0-421F-AADF-F97543D43B45}"/>
    <dgm:cxn modelId="{EAE84D10-DF96-4AE4-85A6-56E903097288}" srcId="{8C3A816B-1A38-401F-BD75-D4D6592AB7B9}" destId="{9E00E07F-024A-4A90-974E-3F3A31BBFF5A}" srcOrd="0" destOrd="0" parTransId="{DB0C0D47-C360-4C75-B5DC-1AE00C80A155}" sibTransId="{D69B4711-8DBD-4E8F-8A42-D64082A0F1E8}"/>
    <dgm:cxn modelId="{7925FC14-9670-4A42-A1DE-9F4F2DD6AD9A}" type="presOf" srcId="{402FFACB-DDBF-4931-A3AD-D29973B3A3CA}" destId="{755AE657-62AF-4CCB-8BA1-A0C591CB43A3}" srcOrd="0" destOrd="1" presId="urn:microsoft.com/office/officeart/2005/8/layout/vList2"/>
    <dgm:cxn modelId="{5809701F-304D-4173-9684-52F4F0102199}" srcId="{C762F3AB-3387-4747-AF3A-ECFAA36C7323}" destId="{1D76AD86-12C6-44E4-99F5-4348BD3740CA}" srcOrd="0" destOrd="0" parTransId="{91F7F3A3-C6B8-4A00-AA81-FBEA16077780}" sibTransId="{5416320B-B167-44BA-B44D-BC030FC0DF97}"/>
    <dgm:cxn modelId="{8B89AD28-18E3-4A5C-A6C0-89C9CCF97C81}" srcId="{9E00E07F-024A-4A90-974E-3F3A31BBFF5A}" destId="{D5B0A9CD-05C1-4FA5-876A-1A2BE05469A1}" srcOrd="0" destOrd="0" parTransId="{0E040581-89F4-40D4-A926-30511D335B71}" sibTransId="{49578967-D0EE-4215-808D-20B0E3933AAD}"/>
    <dgm:cxn modelId="{5FEF302A-A799-4433-B795-02DE01606CAE}" srcId="{70C422D0-62BC-4AE9-B521-6DAF2BAB2F15}" destId="{402FFACB-DDBF-4931-A3AD-D29973B3A3CA}" srcOrd="1" destOrd="0" parTransId="{2FD7FA94-D457-48C5-8885-5E4706B207DA}" sibTransId="{723FD7B4-1BFC-46D1-824D-EBD81BCEE478}"/>
    <dgm:cxn modelId="{6C842836-11C4-488A-BBAC-74B915BDDC16}" type="presOf" srcId="{8C3A816B-1A38-401F-BD75-D4D6592AB7B9}" destId="{0A238A2E-A63C-43E5-8C5C-4CC6BCED6132}" srcOrd="0" destOrd="0" presId="urn:microsoft.com/office/officeart/2005/8/layout/vList2"/>
    <dgm:cxn modelId="{D3642F63-38ED-4A1D-A21F-12F860971BAB}" type="presOf" srcId="{069527EB-851B-4455-B88A-67C63543359E}" destId="{755AE657-62AF-4CCB-8BA1-A0C591CB43A3}" srcOrd="0" destOrd="2" presId="urn:microsoft.com/office/officeart/2005/8/layout/vList2"/>
    <dgm:cxn modelId="{ADC1676A-2CDF-4A13-953E-C12D6B74CA9F}" type="presOf" srcId="{70C422D0-62BC-4AE9-B521-6DAF2BAB2F15}" destId="{E3445B59-25BA-465E-B4C4-452763E5F84B}" srcOrd="0" destOrd="0" presId="urn:microsoft.com/office/officeart/2005/8/layout/vList2"/>
    <dgm:cxn modelId="{664AD250-DA14-4F4F-9608-4B66581339DA}" type="presOf" srcId="{25EDDEC2-62B0-4872-B408-6A4B944DA45C}" destId="{F00FD9AD-B44D-4792-B222-0B6FC9853E86}" srcOrd="0" destOrd="1" presId="urn:microsoft.com/office/officeart/2005/8/layout/vList2"/>
    <dgm:cxn modelId="{8CF57376-8B9C-4016-9246-6096CA7C9E1A}" srcId="{8C3A816B-1A38-401F-BD75-D4D6592AB7B9}" destId="{70C422D0-62BC-4AE9-B521-6DAF2BAB2F15}" srcOrd="2" destOrd="0" parTransId="{F00367A3-3E4E-4D47-A258-160207805CFF}" sibTransId="{990728FC-EB3A-4134-8E2E-02981F782346}"/>
    <dgm:cxn modelId="{9341E676-E2AF-4382-AD58-6F6BDB8EC502}" srcId="{1D76AD86-12C6-44E4-99F5-4348BD3740CA}" destId="{25EDDEC2-62B0-4872-B408-6A4B944DA45C}" srcOrd="0" destOrd="0" parTransId="{229EBFD8-5DD4-46D9-B08E-49891BE66432}" sibTransId="{E706BFA7-06DB-42BB-BED0-7DFF34ED6A2C}"/>
    <dgm:cxn modelId="{FE556683-EE71-4C17-9F50-275029521C86}" srcId="{25EDDEC2-62B0-4872-B408-6A4B944DA45C}" destId="{BBB3F833-14E7-4342-BF7C-77B49A1E3739}" srcOrd="0" destOrd="0" parTransId="{F6C64480-1CB0-44BA-9A94-E02BE3EA2E3B}" sibTransId="{E8514A39-91CE-4592-90B3-67021A1FDD53}"/>
    <dgm:cxn modelId="{9208A085-4182-4042-8FED-D5FDFBB24F05}" type="presOf" srcId="{9E00E07F-024A-4A90-974E-3F3A31BBFF5A}" destId="{530EF1A6-48D4-4CA1-9A6E-EBD5E8F15602}" srcOrd="0" destOrd="0" presId="urn:microsoft.com/office/officeart/2005/8/layout/vList2"/>
    <dgm:cxn modelId="{97FE3EAA-D392-45CC-8C72-A3D43278E0B9}" type="presOf" srcId="{50CE1BB7-D463-4F42-BA9D-78F5BA88387E}" destId="{755AE657-62AF-4CCB-8BA1-A0C591CB43A3}" srcOrd="0" destOrd="0" presId="urn:microsoft.com/office/officeart/2005/8/layout/vList2"/>
    <dgm:cxn modelId="{C43BF1D5-982C-4A00-851D-DDBE908FAFD1}" srcId="{402FFACB-DDBF-4931-A3AD-D29973B3A3CA}" destId="{069527EB-851B-4455-B88A-67C63543359E}" srcOrd="0" destOrd="0" parTransId="{0E597713-17D3-482D-A5D5-FFE4E3F7DC15}" sibTransId="{B32E6773-1617-43B8-AA87-719E626EFA7A}"/>
    <dgm:cxn modelId="{11ED29D7-C76C-4EDE-9CC2-3C2131AF71D1}" type="presOf" srcId="{BBB3F833-14E7-4342-BF7C-77B49A1E3739}" destId="{F00FD9AD-B44D-4792-B222-0B6FC9853E86}" srcOrd="0" destOrd="2" presId="urn:microsoft.com/office/officeart/2005/8/layout/vList2"/>
    <dgm:cxn modelId="{39A8A3EB-D385-4772-89E9-BC5F59C2B86C}" type="presOf" srcId="{1D76AD86-12C6-44E4-99F5-4348BD3740CA}" destId="{F00FD9AD-B44D-4792-B222-0B6FC9853E86}" srcOrd="0" destOrd="0" presId="urn:microsoft.com/office/officeart/2005/8/layout/vList2"/>
    <dgm:cxn modelId="{79AEF4EF-9AD2-40EF-963A-148DC401C3A2}" srcId="{70C422D0-62BC-4AE9-B521-6DAF2BAB2F15}" destId="{50CE1BB7-D463-4F42-BA9D-78F5BA88387E}" srcOrd="0" destOrd="0" parTransId="{CD03E736-8747-4EEF-B8B3-A7270FF82A66}" sibTransId="{ECD4857A-2F25-449A-9C67-9E2F737438CA}"/>
    <dgm:cxn modelId="{8C3646B8-C4B9-4905-BBCD-B2F29A9CBB58}" type="presParOf" srcId="{0A238A2E-A63C-43E5-8C5C-4CC6BCED6132}" destId="{530EF1A6-48D4-4CA1-9A6E-EBD5E8F15602}" srcOrd="0" destOrd="0" presId="urn:microsoft.com/office/officeart/2005/8/layout/vList2"/>
    <dgm:cxn modelId="{F696D42E-1CD7-4FC8-B211-C0D27D609936}" type="presParOf" srcId="{0A238A2E-A63C-43E5-8C5C-4CC6BCED6132}" destId="{5DBD2C5F-B963-4761-ADDA-FFE68AD4C56B}" srcOrd="1" destOrd="0" presId="urn:microsoft.com/office/officeart/2005/8/layout/vList2"/>
    <dgm:cxn modelId="{1DAC12F9-17F1-45FF-BE8D-3A84C03A75E7}" type="presParOf" srcId="{0A238A2E-A63C-43E5-8C5C-4CC6BCED6132}" destId="{515136CB-BE04-4727-B06A-F733769EB7CA}" srcOrd="2" destOrd="0" presId="urn:microsoft.com/office/officeart/2005/8/layout/vList2"/>
    <dgm:cxn modelId="{732B54AE-A066-43E8-BF11-8E569EBA7770}" type="presParOf" srcId="{0A238A2E-A63C-43E5-8C5C-4CC6BCED6132}" destId="{F00FD9AD-B44D-4792-B222-0B6FC9853E86}" srcOrd="3" destOrd="0" presId="urn:microsoft.com/office/officeart/2005/8/layout/vList2"/>
    <dgm:cxn modelId="{D99C7D83-685E-4A70-B23E-71D070CCBB68}" type="presParOf" srcId="{0A238A2E-A63C-43E5-8C5C-4CC6BCED6132}" destId="{E3445B59-25BA-465E-B4C4-452763E5F84B}" srcOrd="4" destOrd="0" presId="urn:microsoft.com/office/officeart/2005/8/layout/vList2"/>
    <dgm:cxn modelId="{436C838E-5EC3-486B-8672-4A8BC9DD726B}" type="presParOf" srcId="{0A238A2E-A63C-43E5-8C5C-4CC6BCED6132}" destId="{755AE657-62AF-4CCB-8BA1-A0C591CB43A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758071-EFEE-4CBE-994F-7B1847BE5905}">
      <dsp:nvSpPr>
        <dsp:cNvPr id="0" name=""/>
        <dsp:cNvSpPr/>
      </dsp:nvSpPr>
      <dsp:spPr>
        <a:xfrm>
          <a:off x="0" y="0"/>
          <a:ext cx="10119362"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DF78D2-5C58-4E81-B939-0DB974547C1B}">
      <dsp:nvSpPr>
        <dsp:cNvPr id="0" name=""/>
        <dsp:cNvSpPr/>
      </dsp:nvSpPr>
      <dsp:spPr>
        <a:xfrm>
          <a:off x="0" y="0"/>
          <a:ext cx="10119362" cy="188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Based on the UN Convention of Rights of Persons with Disabilities (CRPD)</a:t>
          </a:r>
        </a:p>
      </dsp:txBody>
      <dsp:txXfrm>
        <a:off x="0" y="0"/>
        <a:ext cx="10119362" cy="1882677"/>
      </dsp:txXfrm>
    </dsp:sp>
    <dsp:sp modelId="{499A141D-9D2A-49DB-8EE8-16B6FFB27492}">
      <dsp:nvSpPr>
        <dsp:cNvPr id="0" name=""/>
        <dsp:cNvSpPr/>
      </dsp:nvSpPr>
      <dsp:spPr>
        <a:xfrm>
          <a:off x="0" y="1882677"/>
          <a:ext cx="10119362"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994041-D1CA-482F-A445-C7C1FCFC5837}">
      <dsp:nvSpPr>
        <dsp:cNvPr id="0" name=""/>
        <dsp:cNvSpPr/>
      </dsp:nvSpPr>
      <dsp:spPr>
        <a:xfrm>
          <a:off x="0" y="1882677"/>
          <a:ext cx="10119362" cy="1882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Overarching aim is to </a:t>
          </a:r>
        </a:p>
        <a:p>
          <a:pPr marL="0" lvl="0" indent="0" algn="l" defTabSz="1466850">
            <a:lnSpc>
              <a:spcPct val="90000"/>
            </a:lnSpc>
            <a:spcBef>
              <a:spcPct val="0"/>
            </a:spcBef>
            <a:spcAft>
              <a:spcPct val="35000"/>
            </a:spcAft>
            <a:buNone/>
          </a:pPr>
          <a:r>
            <a:rPr lang="en-US" sz="3300" i="1" kern="1200"/>
            <a:t>”achieve equitable living conditions and full participation in a diverse society for people with disabilities”</a:t>
          </a:r>
          <a:endParaRPr lang="en-US" sz="3300" kern="1200"/>
        </a:p>
      </dsp:txBody>
      <dsp:txXfrm>
        <a:off x="0" y="1882677"/>
        <a:ext cx="10119362" cy="18826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571112-774A-403F-A7EA-F04AF6D3A0C9}">
      <dsp:nvSpPr>
        <dsp:cNvPr id="0" name=""/>
        <dsp:cNvSpPr/>
      </dsp:nvSpPr>
      <dsp:spPr>
        <a:xfrm>
          <a:off x="0" y="430652"/>
          <a:ext cx="10058399" cy="158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437388" rIns="780644"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Impairment – disability</a:t>
          </a:r>
        </a:p>
        <a:p>
          <a:pPr marL="228600" lvl="1" indent="-228600" algn="l" defTabSz="933450">
            <a:lnSpc>
              <a:spcPct val="90000"/>
            </a:lnSpc>
            <a:spcBef>
              <a:spcPct val="0"/>
            </a:spcBef>
            <a:spcAft>
              <a:spcPct val="15000"/>
            </a:spcAft>
            <a:buChar char="•"/>
          </a:pPr>
          <a:r>
            <a:rPr lang="en-US" sz="2100" kern="1200" dirty="0"/>
            <a:t>“Access-impairments” and other health conditions</a:t>
          </a:r>
        </a:p>
        <a:p>
          <a:pPr marL="228600" lvl="1" indent="-228600" algn="l" defTabSz="933450">
            <a:lnSpc>
              <a:spcPct val="90000"/>
            </a:lnSpc>
            <a:spcBef>
              <a:spcPct val="0"/>
            </a:spcBef>
            <a:spcAft>
              <a:spcPct val="15000"/>
            </a:spcAft>
            <a:buChar char="•"/>
          </a:pPr>
          <a:r>
            <a:rPr lang="en-US" sz="2100" kern="1200"/>
            <a:t>Differs between laws, authorities and kind of support and services</a:t>
          </a:r>
        </a:p>
      </dsp:txBody>
      <dsp:txXfrm>
        <a:off x="0" y="430652"/>
        <a:ext cx="10058399" cy="1587600"/>
      </dsp:txXfrm>
    </dsp:sp>
    <dsp:sp modelId="{408A4D9B-FE31-4C9E-9F7C-BBE086E8D1A7}">
      <dsp:nvSpPr>
        <dsp:cNvPr id="0" name=""/>
        <dsp:cNvSpPr/>
      </dsp:nvSpPr>
      <dsp:spPr>
        <a:xfrm>
          <a:off x="502920" y="120692"/>
          <a:ext cx="7040880" cy="6199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33450">
            <a:lnSpc>
              <a:spcPct val="90000"/>
            </a:lnSpc>
            <a:spcBef>
              <a:spcPct val="0"/>
            </a:spcBef>
            <a:spcAft>
              <a:spcPct val="35000"/>
            </a:spcAft>
            <a:buNone/>
          </a:pPr>
          <a:r>
            <a:rPr lang="en-US" sz="2100" kern="1200"/>
            <a:t>Different definitions of disability</a:t>
          </a:r>
        </a:p>
      </dsp:txBody>
      <dsp:txXfrm>
        <a:off x="533182" y="150954"/>
        <a:ext cx="6980356" cy="559396"/>
      </dsp:txXfrm>
    </dsp:sp>
    <dsp:sp modelId="{3D8C8D1F-6F0E-40A1-A017-2B7E440063B9}">
      <dsp:nvSpPr>
        <dsp:cNvPr id="0" name=""/>
        <dsp:cNvSpPr/>
      </dsp:nvSpPr>
      <dsp:spPr>
        <a:xfrm>
          <a:off x="0" y="2441612"/>
          <a:ext cx="10058399" cy="12237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437388" rIns="780644"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Medical certificate - impairment</a:t>
          </a:r>
        </a:p>
        <a:p>
          <a:pPr marL="228600" lvl="1" indent="-228600" algn="l" defTabSz="933450">
            <a:lnSpc>
              <a:spcPct val="90000"/>
            </a:lnSpc>
            <a:spcBef>
              <a:spcPct val="0"/>
            </a:spcBef>
            <a:spcAft>
              <a:spcPct val="15000"/>
            </a:spcAft>
            <a:buChar char="•"/>
          </a:pPr>
          <a:r>
            <a:rPr lang="en-US" sz="2100" kern="1200"/>
            <a:t>Assessment of disability related needs (relation impairment – environment)</a:t>
          </a:r>
        </a:p>
      </dsp:txBody>
      <dsp:txXfrm>
        <a:off x="0" y="2441612"/>
        <a:ext cx="10058399" cy="1223775"/>
      </dsp:txXfrm>
    </dsp:sp>
    <dsp:sp modelId="{EE828FA1-2751-4359-843B-01186A2A9520}">
      <dsp:nvSpPr>
        <dsp:cNvPr id="0" name=""/>
        <dsp:cNvSpPr/>
      </dsp:nvSpPr>
      <dsp:spPr>
        <a:xfrm>
          <a:off x="502920" y="2131652"/>
          <a:ext cx="7040880" cy="6199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33450">
            <a:lnSpc>
              <a:spcPct val="90000"/>
            </a:lnSpc>
            <a:spcBef>
              <a:spcPct val="0"/>
            </a:spcBef>
            <a:spcAft>
              <a:spcPct val="35000"/>
            </a:spcAft>
            <a:buNone/>
          </a:pPr>
          <a:r>
            <a:rPr lang="en-US" sz="2100" kern="1200"/>
            <a:t>Official recognition of disability</a:t>
          </a:r>
        </a:p>
      </dsp:txBody>
      <dsp:txXfrm>
        <a:off x="533182" y="2161914"/>
        <a:ext cx="6980356"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8DAF4-42B1-4DC0-8642-DCF124D2F804}">
      <dsp:nvSpPr>
        <dsp:cNvPr id="0" name=""/>
        <dsp:cNvSpPr/>
      </dsp:nvSpPr>
      <dsp:spPr>
        <a:xfrm>
          <a:off x="0" y="215664"/>
          <a:ext cx="10058399" cy="50368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Social Insurance Act (2010-110)</a:t>
          </a:r>
        </a:p>
      </dsp:txBody>
      <dsp:txXfrm>
        <a:off x="24588" y="240252"/>
        <a:ext cx="10009223" cy="454509"/>
      </dsp:txXfrm>
    </dsp:sp>
    <dsp:sp modelId="{61088EAE-7668-404B-BF6E-9FA3CFC5B99E}">
      <dsp:nvSpPr>
        <dsp:cNvPr id="0" name=""/>
        <dsp:cNvSpPr/>
      </dsp:nvSpPr>
      <dsp:spPr>
        <a:xfrm>
          <a:off x="0" y="719350"/>
          <a:ext cx="10058399" cy="152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Sickness or activity compensation (i.e., “disability pension”) may be paid to an insured person whose ability to work is long-term reduced.</a:t>
          </a:r>
        </a:p>
        <a:p>
          <a:pPr marL="171450" lvl="1" indent="-171450" algn="l" defTabSz="711200">
            <a:lnSpc>
              <a:spcPct val="90000"/>
            </a:lnSpc>
            <a:spcBef>
              <a:spcPct val="0"/>
            </a:spcBef>
            <a:spcAft>
              <a:spcPct val="20000"/>
            </a:spcAft>
            <a:buChar char="•"/>
          </a:pPr>
          <a:r>
            <a:rPr lang="en-US" sz="1600" kern="1200" dirty="0"/>
            <a:t>An insured person whose ability to work is reduced by at least a quarter due to illness or physical or mental impairment/ … /is entitled to sickness benefit or activity compensation.</a:t>
          </a:r>
        </a:p>
        <a:p>
          <a:pPr marL="171450" lvl="1" indent="-171450" algn="l" defTabSz="711200">
            <a:lnSpc>
              <a:spcPct val="90000"/>
            </a:lnSpc>
            <a:spcBef>
              <a:spcPct val="0"/>
            </a:spcBef>
            <a:spcAft>
              <a:spcPct val="20000"/>
            </a:spcAft>
            <a:buChar char="•"/>
          </a:pPr>
          <a:r>
            <a:rPr lang="en-US" sz="1600" kern="1200" dirty="0"/>
            <a:t>For the right to sickness compensation, it is required that the ability to work can be considered permanently reduced and that measures/ … / is not considered to lead to the insured regaining any ability to work.</a:t>
          </a:r>
        </a:p>
      </dsp:txBody>
      <dsp:txXfrm>
        <a:off x="0" y="719350"/>
        <a:ext cx="10058399" cy="1521450"/>
      </dsp:txXfrm>
    </dsp:sp>
    <dsp:sp modelId="{F97DEB28-EF65-45DD-8C95-6641CBE2F4E6}">
      <dsp:nvSpPr>
        <dsp:cNvPr id="0" name=""/>
        <dsp:cNvSpPr/>
      </dsp:nvSpPr>
      <dsp:spPr>
        <a:xfrm>
          <a:off x="0" y="2240800"/>
          <a:ext cx="10058399" cy="50368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Personal assistance allowances</a:t>
          </a:r>
        </a:p>
      </dsp:txBody>
      <dsp:txXfrm>
        <a:off x="24588" y="2265388"/>
        <a:ext cx="10009223" cy="454509"/>
      </dsp:txXfrm>
    </dsp:sp>
    <dsp:sp modelId="{3CA7F5CA-AFB4-4B2D-B840-48C8E74ED058}">
      <dsp:nvSpPr>
        <dsp:cNvPr id="0" name=""/>
        <dsp:cNvSpPr/>
      </dsp:nvSpPr>
      <dsp:spPr>
        <a:xfrm>
          <a:off x="0" y="2744485"/>
          <a:ext cx="10058399" cy="825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b="0" i="0" kern="1200" baseline="0"/>
            <a:t>Personal assistance allowance from the Social Insurance Agency, regulated in the Assistance Benefits Act of 2010 </a:t>
          </a:r>
          <a:endParaRPr lang="en-US" sz="1600" kern="1200"/>
        </a:p>
        <a:p>
          <a:pPr marL="171450" lvl="1" indent="-171450" algn="l" defTabSz="711200">
            <a:lnSpc>
              <a:spcPct val="90000"/>
            </a:lnSpc>
            <a:spcBef>
              <a:spcPct val="0"/>
            </a:spcBef>
            <a:spcAft>
              <a:spcPct val="20000"/>
            </a:spcAft>
            <a:buChar char="•"/>
          </a:pPr>
          <a:r>
            <a:rPr lang="en-US" sz="1600" b="0" i="0" kern="1200" baseline="0" dirty="0"/>
            <a:t>If disability-related needs cover more than 20 hours a week </a:t>
          </a:r>
          <a:endParaRPr lang="en-US" sz="1600" kern="1200" dirty="0"/>
        </a:p>
        <a:p>
          <a:pPr marL="171450" lvl="1" indent="-171450" algn="l" defTabSz="711200">
            <a:lnSpc>
              <a:spcPct val="90000"/>
            </a:lnSpc>
            <a:spcBef>
              <a:spcPct val="0"/>
            </a:spcBef>
            <a:spcAft>
              <a:spcPct val="20000"/>
            </a:spcAft>
            <a:buChar char="•"/>
          </a:pPr>
          <a:r>
            <a:rPr lang="en-US" sz="1600" kern="1200"/>
            <a:t>M</a:t>
          </a:r>
          <a:r>
            <a:rPr lang="en-US" sz="1600" b="0" i="0" kern="1200" baseline="0"/>
            <a:t>onetary</a:t>
          </a:r>
          <a:r>
            <a:rPr lang="en-US" sz="1600" kern="1200"/>
            <a:t> </a:t>
          </a:r>
          <a:r>
            <a:rPr lang="en-US" sz="1600" b="0" i="0" kern="1200" baseline="0"/>
            <a:t>support for a person with disability to hire personal assistants</a:t>
          </a:r>
          <a:endParaRPr lang="en-US" sz="1600" kern="1200"/>
        </a:p>
      </dsp:txBody>
      <dsp:txXfrm>
        <a:off x="0" y="2744485"/>
        <a:ext cx="10058399" cy="825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53EFC-83A3-4ADD-B610-2CE9098884BB}">
      <dsp:nvSpPr>
        <dsp:cNvPr id="0" name=""/>
        <dsp:cNvSpPr/>
      </dsp:nvSpPr>
      <dsp:spPr>
        <a:xfrm>
          <a:off x="0" y="31277"/>
          <a:ext cx="10058399" cy="45571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Special needs schools</a:t>
          </a:r>
        </a:p>
      </dsp:txBody>
      <dsp:txXfrm>
        <a:off x="22246" y="53523"/>
        <a:ext cx="10013907" cy="411223"/>
      </dsp:txXfrm>
    </dsp:sp>
    <dsp:sp modelId="{459CD0B3-1FDF-4C10-8883-004E6A060D77}">
      <dsp:nvSpPr>
        <dsp:cNvPr id="0" name=""/>
        <dsp:cNvSpPr/>
      </dsp:nvSpPr>
      <dsp:spPr>
        <a:xfrm>
          <a:off x="0" y="486992"/>
          <a:ext cx="10058399" cy="1612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b="0" i="0" kern="1200" baseline="0"/>
            <a:t>Children or adolescents who, due to their disability or for other special reasons, are unable to attend the mainstream school system can be admitted to special needs schools. </a:t>
          </a:r>
          <a:endParaRPr lang="en-US" sz="1500" kern="1200"/>
        </a:p>
        <a:p>
          <a:pPr marL="114300" lvl="1" indent="-114300" algn="l" defTabSz="666750">
            <a:lnSpc>
              <a:spcPct val="90000"/>
            </a:lnSpc>
            <a:spcBef>
              <a:spcPct val="0"/>
            </a:spcBef>
            <a:spcAft>
              <a:spcPct val="20000"/>
            </a:spcAft>
            <a:buChar char="•"/>
          </a:pPr>
          <a:r>
            <a:rPr lang="en-US" sz="1500" b="0" i="0" kern="1200" baseline="0"/>
            <a:t>There are eight special schools run by the special education school authority, state-financed, and which receive students from all over the country. </a:t>
          </a:r>
          <a:endParaRPr lang="en-US" sz="1500" kern="1200"/>
        </a:p>
        <a:p>
          <a:pPr marL="114300" lvl="1" indent="-114300" algn="l" defTabSz="666750">
            <a:lnSpc>
              <a:spcPct val="90000"/>
            </a:lnSpc>
            <a:spcBef>
              <a:spcPct val="0"/>
            </a:spcBef>
            <a:spcAft>
              <a:spcPct val="20000"/>
            </a:spcAft>
            <a:buChar char="•"/>
          </a:pPr>
          <a:r>
            <a:rPr lang="en-US" sz="1500" b="0" i="0" kern="1200" baseline="0" dirty="0"/>
            <a:t>The target groups are children and adolescents with deafness or hearing impairment, children with hearing impairment and intellectual disabilities, children with deaf blindness, children with visual impairment combined with other disabilities and children with severe speech disabilities.</a:t>
          </a:r>
          <a:endParaRPr lang="en-US" sz="1500" kern="1200" dirty="0"/>
        </a:p>
      </dsp:txBody>
      <dsp:txXfrm>
        <a:off x="0" y="486992"/>
        <a:ext cx="10058399" cy="1612529"/>
      </dsp:txXfrm>
    </dsp:sp>
    <dsp:sp modelId="{90FB261F-76AC-4F7F-AD17-9A726D604C9B}">
      <dsp:nvSpPr>
        <dsp:cNvPr id="0" name=""/>
        <dsp:cNvSpPr/>
      </dsp:nvSpPr>
      <dsp:spPr>
        <a:xfrm>
          <a:off x="0" y="2099522"/>
          <a:ext cx="10058399" cy="45571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Labour market inclusion</a:t>
          </a:r>
        </a:p>
      </dsp:txBody>
      <dsp:txXfrm>
        <a:off x="22246" y="2121768"/>
        <a:ext cx="10013907" cy="411223"/>
      </dsp:txXfrm>
    </dsp:sp>
    <dsp:sp modelId="{A82C53C5-3B64-4958-9796-172473AA0206}">
      <dsp:nvSpPr>
        <dsp:cNvPr id="0" name=""/>
        <dsp:cNvSpPr/>
      </dsp:nvSpPr>
      <dsp:spPr>
        <a:xfrm>
          <a:off x="0" y="2555237"/>
          <a:ext cx="10058399" cy="1199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a:t>Ordinance (2017: 462) on special initiatives for people with disabilities and reduced working capacity</a:t>
          </a:r>
        </a:p>
        <a:p>
          <a:pPr marL="114300" lvl="1" indent="-114300" algn="l" defTabSz="666750">
            <a:lnSpc>
              <a:spcPct val="90000"/>
            </a:lnSpc>
            <a:spcBef>
              <a:spcPct val="0"/>
            </a:spcBef>
            <a:spcAft>
              <a:spcPct val="20000"/>
            </a:spcAft>
            <a:buChar char="•"/>
          </a:pPr>
          <a:r>
            <a:rPr lang="en-US" sz="1500" kern="1200" dirty="0"/>
            <a:t>Public employment services (but may procure services from external actors)</a:t>
          </a:r>
        </a:p>
        <a:p>
          <a:pPr marL="114300" lvl="1" indent="-114300" algn="l" defTabSz="666750">
            <a:lnSpc>
              <a:spcPct val="90000"/>
            </a:lnSpc>
            <a:spcBef>
              <a:spcPct val="0"/>
            </a:spcBef>
            <a:spcAft>
              <a:spcPct val="20000"/>
            </a:spcAft>
            <a:buChar char="•"/>
          </a:pPr>
          <a:r>
            <a:rPr lang="en-US" sz="1500" kern="1200" dirty="0"/>
            <a:t>The program is aimed at people who have a disability that leads to reduced working capacity and who as a result need support to strengthen their opportunities to get or keep a job. The purpose of the program is to compensate for the reduction in working capacity and strengthen the opportunity to get or keep a job. </a:t>
          </a:r>
        </a:p>
      </dsp:txBody>
      <dsp:txXfrm>
        <a:off x="0" y="2555237"/>
        <a:ext cx="10058399" cy="11995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3DA9B-3212-44B5-9F44-E57C47DB793C}">
      <dsp:nvSpPr>
        <dsp:cNvPr id="0" name=""/>
        <dsp:cNvSpPr/>
      </dsp:nvSpPr>
      <dsp:spPr>
        <a:xfrm>
          <a:off x="0" y="26439"/>
          <a:ext cx="10058399" cy="47970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a:t>Health care</a:t>
          </a:r>
          <a:endParaRPr lang="en-US" sz="2000" kern="1200"/>
        </a:p>
      </dsp:txBody>
      <dsp:txXfrm>
        <a:off x="23417" y="49856"/>
        <a:ext cx="10011565" cy="432866"/>
      </dsp:txXfrm>
    </dsp:sp>
    <dsp:sp modelId="{14BBFAC4-A8C2-48A1-BBC2-0464D0FD6356}">
      <dsp:nvSpPr>
        <dsp:cNvPr id="0" name=""/>
        <dsp:cNvSpPr/>
      </dsp:nvSpPr>
      <dsp:spPr>
        <a:xfrm>
          <a:off x="0" y="506140"/>
          <a:ext cx="10058399"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b="0" i="0" kern="1200" baseline="0"/>
            <a:t>Habilitation (support/aids)</a:t>
          </a:r>
          <a:endParaRPr lang="en-US" sz="1600" kern="1200"/>
        </a:p>
        <a:p>
          <a:pPr marL="342900" lvl="2" indent="-171450" algn="l" defTabSz="711200">
            <a:lnSpc>
              <a:spcPct val="90000"/>
            </a:lnSpc>
            <a:spcBef>
              <a:spcPct val="0"/>
            </a:spcBef>
            <a:spcAft>
              <a:spcPct val="20000"/>
            </a:spcAft>
            <a:buChar char="•"/>
          </a:pPr>
          <a:r>
            <a:rPr lang="en-US" sz="1600" b="0" i="0" kern="1200" baseline="0" dirty="0"/>
            <a:t>The target group for habilitation is people with permanent disabilities which are congenital or shown at early age, physical disabilities intellectual disability, neuropsychiatric disability, (various forms of autism)</a:t>
          </a:r>
          <a:r>
            <a:rPr lang="en-US" sz="1600" kern="1200" dirty="0"/>
            <a:t>, v</a:t>
          </a:r>
          <a:r>
            <a:rPr lang="en-US" sz="1600" b="0" i="0" kern="1200" baseline="0" dirty="0"/>
            <a:t>isual or hearing impairment.</a:t>
          </a:r>
          <a:endParaRPr lang="en-US" sz="1600" kern="1200" dirty="0"/>
        </a:p>
        <a:p>
          <a:pPr marL="342900" lvl="2" indent="-171450" algn="l" defTabSz="711200">
            <a:lnSpc>
              <a:spcPct val="90000"/>
            </a:lnSpc>
            <a:spcBef>
              <a:spcPct val="0"/>
            </a:spcBef>
            <a:spcAft>
              <a:spcPct val="20000"/>
            </a:spcAft>
            <a:buChar char="•"/>
          </a:pPr>
          <a:r>
            <a:rPr lang="en-US" sz="1600" b="0" i="0" kern="1200" baseline="0"/>
            <a:t>The goal of the habilitation is for the person to become as independent as possible and be given the opportunity to influence their life.</a:t>
          </a:r>
          <a:endParaRPr lang="en-US" sz="1600" kern="1200"/>
        </a:p>
        <a:p>
          <a:pPr marL="342900" lvl="2" indent="-171450" algn="l" defTabSz="711200">
            <a:lnSpc>
              <a:spcPct val="90000"/>
            </a:lnSpc>
            <a:spcBef>
              <a:spcPct val="0"/>
            </a:spcBef>
            <a:spcAft>
              <a:spcPct val="20000"/>
            </a:spcAft>
            <a:buChar char="•"/>
          </a:pPr>
          <a:r>
            <a:rPr lang="en-US" sz="1600" b="0" i="0" kern="1200" baseline="0"/>
            <a:t>The habilitation can be organized in different ways but often as a habilitation for children and young people and one for adults.</a:t>
          </a:r>
          <a:endParaRPr lang="en-US" sz="1600" kern="1200"/>
        </a:p>
      </dsp:txBody>
      <dsp:txXfrm>
        <a:off x="0" y="506140"/>
        <a:ext cx="10058399" cy="1987200"/>
      </dsp:txXfrm>
    </dsp:sp>
    <dsp:sp modelId="{8648533C-26E8-42D1-90A4-D04D898EB001}">
      <dsp:nvSpPr>
        <dsp:cNvPr id="0" name=""/>
        <dsp:cNvSpPr/>
      </dsp:nvSpPr>
      <dsp:spPr>
        <a:xfrm>
          <a:off x="0" y="2493340"/>
          <a:ext cx="10058399" cy="47970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a:t>Transportation services</a:t>
          </a:r>
          <a:endParaRPr lang="en-US" sz="2000" kern="1200"/>
        </a:p>
      </dsp:txBody>
      <dsp:txXfrm>
        <a:off x="23417" y="2516757"/>
        <a:ext cx="10011565" cy="432866"/>
      </dsp:txXfrm>
    </dsp:sp>
    <dsp:sp modelId="{4C450591-6B58-4F17-A0BB-FEAFABAC94E8}">
      <dsp:nvSpPr>
        <dsp:cNvPr id="0" name=""/>
        <dsp:cNvSpPr/>
      </dsp:nvSpPr>
      <dsp:spPr>
        <a:xfrm>
          <a:off x="0" y="2973040"/>
          <a:ext cx="10058399"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b="0" i="0" kern="1200" baseline="0"/>
            <a:t>Persons with a disability that entails major difficulties in moving on their own or traveling by public means of communication are eligible for the service. </a:t>
          </a:r>
          <a:endParaRPr lang="en-US" sz="1600" kern="1200"/>
        </a:p>
        <a:p>
          <a:pPr marL="171450" lvl="1" indent="-171450" algn="l" defTabSz="711200">
            <a:lnSpc>
              <a:spcPct val="90000"/>
            </a:lnSpc>
            <a:spcBef>
              <a:spcPct val="0"/>
            </a:spcBef>
            <a:spcAft>
              <a:spcPct val="20000"/>
            </a:spcAft>
            <a:buChar char="•"/>
          </a:pPr>
          <a:r>
            <a:rPr lang="en-US" sz="1600" b="0" i="0" kern="1200" baseline="0"/>
            <a:t>The rules for how the service may be used vary in the country as does the fee for travel.</a:t>
          </a:r>
          <a:endParaRPr lang="en-US" sz="1600" kern="1200"/>
        </a:p>
      </dsp:txBody>
      <dsp:txXfrm>
        <a:off x="0" y="2973040"/>
        <a:ext cx="10058399" cy="7865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5B2EC-1980-41EC-9173-036B025CDF9B}">
      <dsp:nvSpPr>
        <dsp:cNvPr id="0" name=""/>
        <dsp:cNvSpPr/>
      </dsp:nvSpPr>
      <dsp:spPr>
        <a:xfrm>
          <a:off x="0" y="0"/>
          <a:ext cx="6797675"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DF9C65-BCD1-48F8-B3BB-EF1CAF909355}">
      <dsp:nvSpPr>
        <dsp:cNvPr id="0" name=""/>
        <dsp:cNvSpPr/>
      </dsp:nvSpPr>
      <dsp:spPr>
        <a:xfrm>
          <a:off x="0" y="0"/>
          <a:ext cx="135953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0" i="0" u="none" strike="noStrike" kern="1200" baseline="0" dirty="0"/>
            <a:t>The Law concerning support and services for persons with certain disabilities (</a:t>
          </a:r>
          <a:r>
            <a:rPr lang="sv-SE" sz="1900" b="0" i="0" u="none" strike="noStrike" kern="1200" baseline="0" dirty="0"/>
            <a:t>LSS) </a:t>
          </a:r>
          <a:r>
            <a:rPr lang="sv-SE" sz="1900" b="0" i="0" kern="1200" dirty="0">
              <a:effectLst/>
            </a:rPr>
            <a:t>(1993:387)</a:t>
          </a:r>
          <a:endParaRPr lang="en-US" sz="1900" b="0" kern="1200" dirty="0"/>
        </a:p>
      </dsp:txBody>
      <dsp:txXfrm>
        <a:off x="0" y="0"/>
        <a:ext cx="1359535" cy="2824955"/>
      </dsp:txXfrm>
    </dsp:sp>
    <dsp:sp modelId="{742E6BEE-F000-47F8-98D4-42592516E6CC}">
      <dsp:nvSpPr>
        <dsp:cNvPr id="0" name=""/>
        <dsp:cNvSpPr/>
      </dsp:nvSpPr>
      <dsp:spPr>
        <a:xfrm>
          <a:off x="1461500" y="65658"/>
          <a:ext cx="5336174" cy="1313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baseline="0"/>
            <a:t>The LSS is directed at people with certain disabilities: intellectual disabilities, autism spectrum diagnoses, brain injuries and/or severe permanent physical or mental functional impairments that cause considerable difficulties in daily life </a:t>
          </a:r>
          <a:endParaRPr lang="en-US" sz="1600" kern="1200"/>
        </a:p>
      </dsp:txBody>
      <dsp:txXfrm>
        <a:off x="1461500" y="65658"/>
        <a:ext cx="5336174" cy="1313163"/>
      </dsp:txXfrm>
    </dsp:sp>
    <dsp:sp modelId="{D38554D8-01AC-4C11-BAC4-5E3EE762D7BE}">
      <dsp:nvSpPr>
        <dsp:cNvPr id="0" name=""/>
        <dsp:cNvSpPr/>
      </dsp:nvSpPr>
      <dsp:spPr>
        <a:xfrm>
          <a:off x="1359535" y="1378821"/>
          <a:ext cx="543814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3FE605-64BD-4A60-89EA-42E98AEACFA4}">
      <dsp:nvSpPr>
        <dsp:cNvPr id="0" name=""/>
        <dsp:cNvSpPr/>
      </dsp:nvSpPr>
      <dsp:spPr>
        <a:xfrm>
          <a:off x="1461500" y="1444479"/>
          <a:ext cx="5336174" cy="1313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baseline="0" dirty="0"/>
            <a:t>Regulates entitlement to different support and services, </a:t>
          </a:r>
          <a:r>
            <a:rPr lang="en-US" sz="1600" kern="1200" dirty="0" err="1"/>
            <a:t>f.x.</a:t>
          </a:r>
          <a:r>
            <a:rPr lang="en-US" sz="1600" kern="1200" dirty="0"/>
            <a:t> personal assistance, contact person, housing with special services (residential care), daily activities (sheltered workshops)</a:t>
          </a:r>
        </a:p>
      </dsp:txBody>
      <dsp:txXfrm>
        <a:off x="1461500" y="1444479"/>
        <a:ext cx="5336174" cy="1313163"/>
      </dsp:txXfrm>
    </dsp:sp>
    <dsp:sp modelId="{2BF4005F-F8BA-47BE-8423-41A215D87D23}">
      <dsp:nvSpPr>
        <dsp:cNvPr id="0" name=""/>
        <dsp:cNvSpPr/>
      </dsp:nvSpPr>
      <dsp:spPr>
        <a:xfrm>
          <a:off x="1359535" y="2757642"/>
          <a:ext cx="543814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B6267B-F852-4FEE-87DB-C6590B55E134}">
      <dsp:nvSpPr>
        <dsp:cNvPr id="0" name=""/>
        <dsp:cNvSpPr/>
      </dsp:nvSpPr>
      <dsp:spPr>
        <a:xfrm>
          <a:off x="0" y="2824955"/>
          <a:ext cx="6797675"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29FC64-73C1-47B8-9A3D-04507FA113AF}">
      <dsp:nvSpPr>
        <dsp:cNvPr id="0" name=""/>
        <dsp:cNvSpPr/>
      </dsp:nvSpPr>
      <dsp:spPr>
        <a:xfrm>
          <a:off x="0" y="2824955"/>
          <a:ext cx="135953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0" i="0" kern="1200" baseline="0" dirty="0"/>
            <a:t>The Social Services Act  </a:t>
          </a:r>
          <a:r>
            <a:rPr lang="sv-SE" sz="1900" b="0" i="0" kern="1200" dirty="0"/>
            <a:t>(2001:453)</a:t>
          </a:r>
          <a:endParaRPr lang="en-US" sz="1900" b="0" kern="1200" dirty="0"/>
        </a:p>
      </dsp:txBody>
      <dsp:txXfrm>
        <a:off x="0" y="2824955"/>
        <a:ext cx="1359535" cy="2824955"/>
      </dsp:txXfrm>
    </dsp:sp>
    <dsp:sp modelId="{70AE5A3C-76F0-45EB-9E37-D9711E5AEFF5}">
      <dsp:nvSpPr>
        <dsp:cNvPr id="0" name=""/>
        <dsp:cNvSpPr/>
      </dsp:nvSpPr>
      <dsp:spPr>
        <a:xfrm>
          <a:off x="1461500" y="2890614"/>
          <a:ext cx="5336174" cy="1313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baseline="0" dirty="0"/>
            <a:t>The Social Services Act regulates disability-related services for persons with physical, cognitive and/or psychiatric disabilities</a:t>
          </a:r>
          <a:endParaRPr lang="en-US" sz="1600" kern="1200" dirty="0"/>
        </a:p>
      </dsp:txBody>
      <dsp:txXfrm>
        <a:off x="1461500" y="2890614"/>
        <a:ext cx="5336174" cy="1313163"/>
      </dsp:txXfrm>
    </dsp:sp>
    <dsp:sp modelId="{8D765C9E-D72C-4E0C-AEB0-C742D36F3D5D}">
      <dsp:nvSpPr>
        <dsp:cNvPr id="0" name=""/>
        <dsp:cNvSpPr/>
      </dsp:nvSpPr>
      <dsp:spPr>
        <a:xfrm>
          <a:off x="1359535" y="4203777"/>
          <a:ext cx="543814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D73836-B68C-4208-BCBF-7FB4F8B99815}">
      <dsp:nvSpPr>
        <dsp:cNvPr id="0" name=""/>
        <dsp:cNvSpPr/>
      </dsp:nvSpPr>
      <dsp:spPr>
        <a:xfrm>
          <a:off x="1461500" y="4269435"/>
          <a:ext cx="5336174" cy="1313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R</a:t>
          </a:r>
          <a:r>
            <a:rPr lang="en-US" sz="1600" b="0" i="0" kern="1200" baseline="0" dirty="0"/>
            <a:t>egulates entitlement to different support and services, </a:t>
          </a:r>
          <a:r>
            <a:rPr lang="en-US" sz="1600" kern="1200" dirty="0" err="1"/>
            <a:t>f.x.</a:t>
          </a:r>
          <a:r>
            <a:rPr lang="en-US" sz="1600" kern="1200" dirty="0"/>
            <a:t>  housing support, contact person, housing with special services (residential care), daily activities (sheltered workshops)</a:t>
          </a:r>
        </a:p>
      </dsp:txBody>
      <dsp:txXfrm>
        <a:off x="1461500" y="4269435"/>
        <a:ext cx="5336174" cy="1313163"/>
      </dsp:txXfrm>
    </dsp:sp>
    <dsp:sp modelId="{17D15243-FFD1-4887-9DAE-018B25BA839F}">
      <dsp:nvSpPr>
        <dsp:cNvPr id="0" name=""/>
        <dsp:cNvSpPr/>
      </dsp:nvSpPr>
      <dsp:spPr>
        <a:xfrm>
          <a:off x="1359535" y="5582598"/>
          <a:ext cx="5438140"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EF1A6-48D4-4CA1-9A6E-EBD5E8F15602}">
      <dsp:nvSpPr>
        <dsp:cNvPr id="0" name=""/>
        <dsp:cNvSpPr/>
      </dsp:nvSpPr>
      <dsp:spPr>
        <a:xfrm>
          <a:off x="0" y="70512"/>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Who is a ”person with disability” (or impairment) when it comes to support and services?</a:t>
          </a:r>
        </a:p>
      </dsp:txBody>
      <dsp:txXfrm>
        <a:off x="23417" y="93929"/>
        <a:ext cx="10011565" cy="432866"/>
      </dsp:txXfrm>
    </dsp:sp>
    <dsp:sp modelId="{5DBD2C5F-B963-4761-ADDA-FFE68AD4C56B}">
      <dsp:nvSpPr>
        <dsp:cNvPr id="0" name=""/>
        <dsp:cNvSpPr/>
      </dsp:nvSpPr>
      <dsp:spPr>
        <a:xfrm>
          <a:off x="0" y="550212"/>
          <a:ext cx="10058399"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Certain impairments/disabilities give access to a ”disability track” through the system</a:t>
          </a:r>
        </a:p>
      </dsp:txBody>
      <dsp:txXfrm>
        <a:off x="0" y="550212"/>
        <a:ext cx="10058399" cy="331200"/>
      </dsp:txXfrm>
    </dsp:sp>
    <dsp:sp modelId="{515136CB-BE04-4727-B06A-F733769EB7CA}">
      <dsp:nvSpPr>
        <dsp:cNvPr id="0" name=""/>
        <dsp:cNvSpPr/>
      </dsp:nvSpPr>
      <dsp:spPr>
        <a:xfrm>
          <a:off x="0" y="881412"/>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Mainsteam</a:t>
          </a:r>
          <a:r>
            <a:rPr lang="en-US" sz="2000" kern="1200" dirty="0"/>
            <a:t> or specialized support and services</a:t>
          </a:r>
        </a:p>
      </dsp:txBody>
      <dsp:txXfrm>
        <a:off x="23417" y="904829"/>
        <a:ext cx="10011565" cy="432866"/>
      </dsp:txXfrm>
    </dsp:sp>
    <dsp:sp modelId="{F00FD9AD-B44D-4792-B222-0B6FC9853E86}">
      <dsp:nvSpPr>
        <dsp:cNvPr id="0" name=""/>
        <dsp:cNvSpPr/>
      </dsp:nvSpPr>
      <dsp:spPr>
        <a:xfrm>
          <a:off x="0" y="1361112"/>
          <a:ext cx="10058399" cy="8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Equal or non-equal access and treatment?</a:t>
          </a:r>
        </a:p>
        <a:p>
          <a:pPr marL="342900" lvl="2" indent="-171450" algn="l" defTabSz="711200">
            <a:lnSpc>
              <a:spcPct val="90000"/>
            </a:lnSpc>
            <a:spcBef>
              <a:spcPct val="0"/>
            </a:spcBef>
            <a:spcAft>
              <a:spcPct val="20000"/>
            </a:spcAft>
            <a:buChar char="•"/>
          </a:pPr>
          <a:r>
            <a:rPr lang="en-US" sz="1600" kern="1200" dirty="0"/>
            <a:t>Specialized support and services for specific impairments/disabilities</a:t>
          </a:r>
        </a:p>
        <a:p>
          <a:pPr marL="514350" lvl="3" indent="-171450" algn="l" defTabSz="711200">
            <a:lnSpc>
              <a:spcPct val="90000"/>
            </a:lnSpc>
            <a:spcBef>
              <a:spcPct val="0"/>
            </a:spcBef>
            <a:spcAft>
              <a:spcPct val="20000"/>
            </a:spcAft>
            <a:buChar char="•"/>
          </a:pPr>
          <a:r>
            <a:rPr lang="en-US" sz="1600" kern="1200" dirty="0"/>
            <a:t>Diagnosis-based rather than functioning-based?</a:t>
          </a:r>
        </a:p>
      </dsp:txBody>
      <dsp:txXfrm>
        <a:off x="0" y="1361112"/>
        <a:ext cx="10058399" cy="828000"/>
      </dsp:txXfrm>
    </dsp:sp>
    <dsp:sp modelId="{E3445B59-25BA-465E-B4C4-452763E5F84B}">
      <dsp:nvSpPr>
        <dsp:cNvPr id="0" name=""/>
        <dsp:cNvSpPr/>
      </dsp:nvSpPr>
      <dsp:spPr>
        <a:xfrm>
          <a:off x="0" y="2189112"/>
          <a:ext cx="10058399" cy="4797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 shared responsibility or no one's responsibility, when support on several levels are required?</a:t>
          </a:r>
        </a:p>
      </dsp:txBody>
      <dsp:txXfrm>
        <a:off x="23417" y="2212529"/>
        <a:ext cx="10011565" cy="432866"/>
      </dsp:txXfrm>
    </dsp:sp>
    <dsp:sp modelId="{755AE657-62AF-4CCB-8BA1-A0C591CB43A3}">
      <dsp:nvSpPr>
        <dsp:cNvPr id="0" name=""/>
        <dsp:cNvSpPr/>
      </dsp:nvSpPr>
      <dsp:spPr>
        <a:xfrm>
          <a:off x="0" y="2668812"/>
          <a:ext cx="10058399" cy="128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Equal or non-equal access to support and services? </a:t>
          </a:r>
        </a:p>
        <a:p>
          <a:pPr marL="171450" lvl="1" indent="-171450" algn="l" defTabSz="711200">
            <a:lnSpc>
              <a:spcPct val="90000"/>
            </a:lnSpc>
            <a:spcBef>
              <a:spcPct val="0"/>
            </a:spcBef>
            <a:spcAft>
              <a:spcPct val="20000"/>
            </a:spcAft>
            <a:buChar char="•"/>
          </a:pPr>
          <a:r>
            <a:rPr lang="en-US" sz="1600" kern="1200"/>
            <a:t>Disability is a multi-dimensional phenomena – to ”</a:t>
          </a:r>
          <a:r>
            <a:rPr lang="en-US" sz="1600" i="1" kern="1200"/>
            <a:t>achieve equitable living conditions and full participation” </a:t>
          </a:r>
          <a:r>
            <a:rPr lang="en-US" sz="1600" kern="1200"/>
            <a:t>demand a multi-dimensional support and services approach</a:t>
          </a:r>
        </a:p>
        <a:p>
          <a:pPr marL="342900" lvl="2" indent="-171450" algn="l" defTabSz="711200">
            <a:lnSpc>
              <a:spcPct val="90000"/>
            </a:lnSpc>
            <a:spcBef>
              <a:spcPct val="0"/>
            </a:spcBef>
            <a:spcAft>
              <a:spcPct val="20000"/>
            </a:spcAft>
            <a:buChar char="•"/>
          </a:pPr>
          <a:r>
            <a:rPr lang="en-US" sz="1600" kern="1200" dirty="0"/>
            <a:t>But whose responsibility is equitable living conditions and full participation in society, if disability is seen as a multi-dimensional phenomena?</a:t>
          </a:r>
        </a:p>
      </dsp:txBody>
      <dsp:txXfrm>
        <a:off x="0" y="2668812"/>
        <a:ext cx="10058399" cy="12834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7752C0-71E8-44AB-829A-51D30052135A}" type="datetimeFigureOut">
              <a:rPr lang="sv-SE" smtClean="0"/>
              <a:t>2022-06-14</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40378B-657B-436C-8D54-3C611DFF7120}" type="slidenum">
              <a:rPr lang="sv-SE" smtClean="0"/>
              <a:t>‹#›</a:t>
            </a:fld>
            <a:endParaRPr lang="sv-SE"/>
          </a:p>
        </p:txBody>
      </p:sp>
    </p:spTree>
    <p:extLst>
      <p:ext uri="{BB962C8B-B14F-4D97-AF65-F5344CB8AC3E}">
        <p14:creationId xmlns:p14="http://schemas.microsoft.com/office/powerpoint/2010/main" val="1029094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geringen.se/rattsliga-dokument/proposition/2017/05/prop.-201617188/"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Calibri" panose="020F0502020204030204" pitchFamily="34" charset="0"/>
              </a:rPr>
              <a:t>A national strategy for disability policy was adopted in 2016, taking the UN CRPD as its starting point and with sectoral actions identified broadly for the period 2017-2020. An inquiry established to review the governance of disability policy reported in 2019 (proposing that it become an integral part of human rights work).</a:t>
            </a:r>
            <a:r>
              <a:rPr lang="sv-SE" dirty="0">
                <a:effectLst/>
              </a:rPr>
              <a:t> </a:t>
            </a:r>
            <a:r>
              <a:rPr lang="en-GB" sz="1800" dirty="0">
                <a:effectLst/>
                <a:latin typeface="Arial" panose="020B0604020202020204" pitchFamily="34" charset="0"/>
                <a:ea typeface="Calibri" panose="020F0502020204030204" pitchFamily="34" charset="0"/>
              </a:rPr>
              <a:t>	The Swedish Government. The National disability strategy. </a:t>
            </a:r>
            <a:r>
              <a:rPr lang="en-GB" sz="1800" u="sng" dirty="0">
                <a:solidFill>
                  <a:srgbClr val="0000FF"/>
                </a:solidFill>
                <a:effectLst/>
                <a:latin typeface="Arial" panose="020B0604020202020204" pitchFamily="34" charset="0"/>
                <a:ea typeface="Calibri" panose="020F0502020204030204" pitchFamily="34" charset="0"/>
                <a:hlinkClick r:id="rId3"/>
              </a:rPr>
              <a:t>https://www.regeringen.se/rattsliga-dokument/proposition/2017/05/prop.-201617188/</a:t>
            </a:r>
            <a:r>
              <a:rPr lang="en-GB" sz="1800" dirty="0">
                <a:effectLst/>
                <a:latin typeface="Arial" panose="020B0604020202020204" pitchFamily="34" charset="0"/>
                <a:ea typeface="Calibri" panose="020F0502020204030204" pitchFamily="34" charset="0"/>
              </a:rPr>
              <a:t>.</a:t>
            </a:r>
            <a:endParaRPr lang="sv-SE" sz="1800" dirty="0">
              <a:effectLst/>
              <a:latin typeface="Arial" panose="020B0604020202020204" pitchFamily="34" charset="0"/>
              <a:ea typeface="Calibri" panose="020F0502020204030204" pitchFamily="34" charset="0"/>
            </a:endParaRPr>
          </a:p>
          <a:p>
            <a:endParaRPr lang="sv-SE" dirty="0"/>
          </a:p>
        </p:txBody>
      </p:sp>
      <p:sp>
        <p:nvSpPr>
          <p:cNvPr id="4" name="Slide Number Placeholder 3"/>
          <p:cNvSpPr>
            <a:spLocks noGrp="1"/>
          </p:cNvSpPr>
          <p:nvPr>
            <p:ph type="sldNum" sz="quarter" idx="5"/>
          </p:nvPr>
        </p:nvSpPr>
        <p:spPr/>
        <p:txBody>
          <a:bodyPr/>
          <a:lstStyle/>
          <a:p>
            <a:fld id="{F140378B-657B-436C-8D54-3C611DFF7120}" type="slidenum">
              <a:rPr lang="sv-SE" smtClean="0"/>
              <a:t>2</a:t>
            </a:fld>
            <a:endParaRPr lang="sv-SE"/>
          </a:p>
        </p:txBody>
      </p:sp>
    </p:spTree>
    <p:extLst>
      <p:ext uri="{BB962C8B-B14F-4D97-AF65-F5344CB8AC3E}">
        <p14:creationId xmlns:p14="http://schemas.microsoft.com/office/powerpoint/2010/main" val="3191467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RobotoCondensed-Light"/>
              </a:rPr>
              <a:t>The different levels provide different kind of support and services, based on four main acts: Social Services Act, Health Services Act,</a:t>
            </a:r>
          </a:p>
          <a:p>
            <a:pPr algn="l"/>
            <a:r>
              <a:rPr lang="en-US" sz="1200" b="0" i="0" u="none" strike="noStrike" baseline="0" dirty="0">
                <a:latin typeface="RobotoCondensed-Light"/>
              </a:rPr>
              <a:t>Education Act, and the Law concerning support and services for persons with certain disabilities (henceforth Law on</a:t>
            </a:r>
          </a:p>
          <a:p>
            <a:pPr algn="l"/>
            <a:r>
              <a:rPr lang="en-US" sz="1200" b="0" i="0" u="none" strike="noStrike" baseline="0" dirty="0">
                <a:latin typeface="RobotoCondensed-Light"/>
              </a:rPr>
              <a:t>Disability Support – LSS). </a:t>
            </a:r>
          </a:p>
          <a:p>
            <a:pPr algn="l"/>
            <a:endParaRPr lang="en-US" sz="1200" b="0" i="0" u="none" strike="noStrike" baseline="0" dirty="0">
              <a:latin typeface="RobotoCondensed-Light"/>
            </a:endParaRPr>
          </a:p>
          <a:p>
            <a:pPr algn="l"/>
            <a:r>
              <a:rPr lang="en-US" sz="1200" b="0" i="0" u="none" strike="noStrike" baseline="0" dirty="0">
                <a:latin typeface="RobotoCondensed-Light"/>
              </a:rPr>
              <a:t>In Sweden the principle of free choice of care is applied, which means that citizens have the right</a:t>
            </a:r>
          </a:p>
          <a:p>
            <a:pPr algn="l"/>
            <a:r>
              <a:rPr lang="en-US" sz="1200" b="0" i="0" u="none" strike="noStrike" baseline="0" dirty="0">
                <a:latin typeface="RobotoCondensed-Light"/>
              </a:rPr>
              <a:t>to seek health care services wherever they want in the country. The free choice of care applies to both publicly financed and</a:t>
            </a:r>
          </a:p>
          <a:p>
            <a:pPr algn="l"/>
            <a:r>
              <a:rPr lang="en-US" sz="1200" b="0" i="0" u="none" strike="noStrike" baseline="0" dirty="0">
                <a:latin typeface="RobotoCondensed-Light"/>
              </a:rPr>
              <a:t>private care, if the private care provider has an agreement with the region. The other support and services are foremost provided at local level.</a:t>
            </a:r>
            <a:endParaRPr lang="sv-SE" dirty="0"/>
          </a:p>
          <a:p>
            <a:endParaRPr lang="sv-SE" dirty="0"/>
          </a:p>
        </p:txBody>
      </p:sp>
      <p:sp>
        <p:nvSpPr>
          <p:cNvPr id="4" name="Slide Number Placeholder 3"/>
          <p:cNvSpPr>
            <a:spLocks noGrp="1"/>
          </p:cNvSpPr>
          <p:nvPr>
            <p:ph type="sldNum" sz="quarter" idx="5"/>
          </p:nvPr>
        </p:nvSpPr>
        <p:spPr/>
        <p:txBody>
          <a:bodyPr/>
          <a:lstStyle/>
          <a:p>
            <a:fld id="{F140378B-657B-436C-8D54-3C611DFF7120}" type="slidenum">
              <a:rPr lang="sv-SE" smtClean="0"/>
              <a:t>4</a:t>
            </a:fld>
            <a:endParaRPr lang="sv-SE"/>
          </a:p>
        </p:txBody>
      </p:sp>
    </p:spTree>
    <p:extLst>
      <p:ext uri="{BB962C8B-B14F-4D97-AF65-F5344CB8AC3E}">
        <p14:creationId xmlns:p14="http://schemas.microsoft.com/office/powerpoint/2010/main" val="1008298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latin typeface="RobotoCondensed-Light"/>
              </a:rPr>
              <a:t>Social support and services for people with disabilities are available on national, regional and municipal level. </a:t>
            </a:r>
            <a:r>
              <a:rPr lang="sv-SE" dirty="0" err="1"/>
              <a:t>Responsible</a:t>
            </a:r>
            <a:r>
              <a:rPr lang="sv-SE" dirty="0"/>
              <a:t> to </a:t>
            </a:r>
            <a:r>
              <a:rPr lang="sv-SE" dirty="0" err="1"/>
              <a:t>fulfill</a:t>
            </a:r>
            <a:r>
              <a:rPr lang="sv-SE" dirty="0"/>
              <a:t> </a:t>
            </a:r>
            <a:r>
              <a:rPr lang="sv-SE" dirty="0" err="1"/>
              <a:t>this</a:t>
            </a:r>
            <a:r>
              <a:rPr lang="sv-SE" dirty="0"/>
              <a:t> </a:t>
            </a:r>
            <a:r>
              <a:rPr lang="sv-SE" dirty="0" err="1"/>
              <a:t>aim</a:t>
            </a:r>
            <a:r>
              <a:rPr lang="sv-SE" dirty="0"/>
              <a:t>: </a:t>
            </a:r>
          </a:p>
          <a:p>
            <a:pPr lvl="1"/>
            <a:r>
              <a:rPr lang="sv-SE" dirty="0" err="1"/>
              <a:t>Government</a:t>
            </a:r>
            <a:r>
              <a:rPr lang="sv-SE" dirty="0"/>
              <a:t> </a:t>
            </a:r>
            <a:r>
              <a:rPr lang="sv-SE" dirty="0" err="1"/>
              <a:t>agencies</a:t>
            </a:r>
            <a:r>
              <a:rPr lang="sv-SE" dirty="0"/>
              <a:t> (</a:t>
            </a:r>
            <a:r>
              <a:rPr lang="sv-SE" dirty="0" err="1"/>
              <a:t>state</a:t>
            </a:r>
            <a:r>
              <a:rPr lang="sv-SE" dirty="0"/>
              <a:t> </a:t>
            </a:r>
            <a:r>
              <a:rPr lang="sv-SE" dirty="0" err="1"/>
              <a:t>level</a:t>
            </a:r>
            <a:r>
              <a:rPr lang="sv-SE" dirty="0"/>
              <a:t>) </a:t>
            </a:r>
            <a:r>
              <a:rPr lang="sv-SE" dirty="0" err="1"/>
              <a:t>have</a:t>
            </a:r>
            <a:r>
              <a:rPr lang="sv-SE" dirty="0"/>
              <a:t> a national </a:t>
            </a:r>
            <a:r>
              <a:rPr lang="sv-SE" dirty="0" err="1"/>
              <a:t>responsibility</a:t>
            </a:r>
            <a:r>
              <a:rPr lang="sv-SE" dirty="0"/>
              <a:t> for </a:t>
            </a:r>
            <a:r>
              <a:rPr lang="sv-SE" dirty="0" err="1"/>
              <a:t>education</a:t>
            </a:r>
            <a:r>
              <a:rPr lang="sv-SE" dirty="0"/>
              <a:t>, </a:t>
            </a:r>
            <a:r>
              <a:rPr lang="sv-SE" dirty="0" err="1"/>
              <a:t>healthcare</a:t>
            </a:r>
            <a:r>
              <a:rPr lang="sv-SE" dirty="0"/>
              <a:t> and </a:t>
            </a:r>
            <a:r>
              <a:rPr lang="sv-SE" dirty="0" err="1"/>
              <a:t>employment</a:t>
            </a:r>
            <a:endParaRPr lang="sv-SE" dirty="0"/>
          </a:p>
          <a:p>
            <a:pPr lvl="1"/>
            <a:r>
              <a:rPr lang="sv-SE" dirty="0"/>
              <a:t>The regional </a:t>
            </a:r>
            <a:r>
              <a:rPr lang="sv-SE" dirty="0" err="1"/>
              <a:t>councils</a:t>
            </a:r>
            <a:r>
              <a:rPr lang="sv-SE" dirty="0"/>
              <a:t> (regional </a:t>
            </a:r>
            <a:r>
              <a:rPr lang="sv-SE" dirty="0" err="1"/>
              <a:t>level</a:t>
            </a:r>
            <a:r>
              <a:rPr lang="sv-SE" dirty="0"/>
              <a:t>) </a:t>
            </a:r>
            <a:r>
              <a:rPr lang="sv-SE" dirty="0" err="1"/>
              <a:t>are</a:t>
            </a:r>
            <a:r>
              <a:rPr lang="sv-SE" dirty="0"/>
              <a:t> </a:t>
            </a:r>
            <a:r>
              <a:rPr lang="sv-SE" dirty="0" err="1"/>
              <a:t>responsible</a:t>
            </a:r>
            <a:r>
              <a:rPr lang="sv-SE" dirty="0"/>
              <a:t> for </a:t>
            </a:r>
            <a:r>
              <a:rPr lang="sv-SE" dirty="0" err="1"/>
              <a:t>health</a:t>
            </a:r>
            <a:r>
              <a:rPr lang="sv-SE" dirty="0"/>
              <a:t> and </a:t>
            </a:r>
            <a:r>
              <a:rPr lang="sv-SE" dirty="0" err="1"/>
              <a:t>medical</a:t>
            </a:r>
            <a:r>
              <a:rPr lang="sv-SE" dirty="0"/>
              <a:t> </a:t>
            </a:r>
            <a:r>
              <a:rPr lang="sv-SE" dirty="0" err="1"/>
              <a:t>care</a:t>
            </a:r>
            <a:endParaRPr lang="sv-SE" dirty="0"/>
          </a:p>
          <a:p>
            <a:pPr lvl="1"/>
            <a:r>
              <a:rPr lang="sv-SE" dirty="0"/>
              <a:t>The </a:t>
            </a:r>
            <a:r>
              <a:rPr lang="sv-SE" dirty="0" err="1"/>
              <a:t>municipalities</a:t>
            </a:r>
            <a:r>
              <a:rPr lang="sv-SE" dirty="0"/>
              <a:t> (municipal </a:t>
            </a:r>
            <a:r>
              <a:rPr lang="sv-SE" dirty="0" err="1"/>
              <a:t>level</a:t>
            </a:r>
            <a:r>
              <a:rPr lang="sv-SE" dirty="0"/>
              <a:t>) </a:t>
            </a:r>
            <a:r>
              <a:rPr lang="sv-SE" dirty="0" err="1"/>
              <a:t>are</a:t>
            </a:r>
            <a:r>
              <a:rPr lang="sv-SE" dirty="0"/>
              <a:t> </a:t>
            </a:r>
            <a:r>
              <a:rPr lang="sv-SE" dirty="0" err="1"/>
              <a:t>responsible</a:t>
            </a:r>
            <a:r>
              <a:rPr lang="sv-SE" dirty="0"/>
              <a:t> for </a:t>
            </a:r>
            <a:r>
              <a:rPr lang="sv-SE" dirty="0" err="1"/>
              <a:t>education</a:t>
            </a:r>
            <a:r>
              <a:rPr lang="sv-SE" dirty="0"/>
              <a:t> (</a:t>
            </a:r>
            <a:r>
              <a:rPr lang="sv-SE" dirty="0" err="1"/>
              <a:t>local</a:t>
            </a:r>
            <a:r>
              <a:rPr lang="sv-SE" dirty="0"/>
              <a:t> </a:t>
            </a:r>
            <a:r>
              <a:rPr lang="sv-SE" dirty="0" err="1"/>
              <a:t>level</a:t>
            </a:r>
            <a:r>
              <a:rPr lang="sv-SE" dirty="0"/>
              <a:t>), social services and </a:t>
            </a:r>
            <a:r>
              <a:rPr lang="sv-SE" dirty="0" err="1"/>
              <a:t>individual</a:t>
            </a:r>
            <a:r>
              <a:rPr lang="sv-SE" dirty="0"/>
              <a:t> support (</a:t>
            </a:r>
            <a:r>
              <a:rPr lang="sv-SE" dirty="0" err="1"/>
              <a:t>e.g</a:t>
            </a:r>
            <a:r>
              <a:rPr lang="sv-SE" dirty="0"/>
              <a:t>. LSS) </a:t>
            </a:r>
          </a:p>
        </p:txBody>
      </p:sp>
      <p:sp>
        <p:nvSpPr>
          <p:cNvPr id="4" name="Slide Number Placeholder 3"/>
          <p:cNvSpPr>
            <a:spLocks noGrp="1"/>
          </p:cNvSpPr>
          <p:nvPr>
            <p:ph type="sldNum" sz="quarter" idx="5"/>
          </p:nvPr>
        </p:nvSpPr>
        <p:spPr/>
        <p:txBody>
          <a:bodyPr/>
          <a:lstStyle/>
          <a:p>
            <a:fld id="{F140378B-657B-436C-8D54-3C611DFF7120}" type="slidenum">
              <a:rPr lang="sv-SE" smtClean="0"/>
              <a:t>6</a:t>
            </a:fld>
            <a:endParaRPr lang="sv-SE"/>
          </a:p>
        </p:txBody>
      </p:sp>
    </p:spTree>
    <p:extLst>
      <p:ext uri="{BB962C8B-B14F-4D97-AF65-F5344CB8AC3E}">
        <p14:creationId xmlns:p14="http://schemas.microsoft.com/office/powerpoint/2010/main" val="2608452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RobotoCondensed-Light"/>
              </a:rPr>
              <a:t>In the years leading up to 2019, when this factsheet was drafted, personal assistance was provided</a:t>
            </a:r>
          </a:p>
          <a:p>
            <a:pPr algn="l"/>
            <a:r>
              <a:rPr lang="en-US" sz="1800" b="0" i="0" u="none" strike="noStrike" baseline="0" dirty="0">
                <a:latin typeface="RobotoCondensed-Light"/>
              </a:rPr>
              <a:t>to approximately 20,000 people yearly, of which approximately 16,000 have had personal assistance allowance (LASS)</a:t>
            </a:r>
          </a:p>
          <a:p>
            <a:pPr algn="l"/>
            <a:r>
              <a:rPr lang="en-US" sz="1800" b="0" i="0" u="none" strike="noStrike" baseline="0" dirty="0">
                <a:latin typeface="RobotoCondensed-Light"/>
              </a:rPr>
              <a:t>from the Social Insurance Agency. The purpose of the personal assistance allowance (LASS) is to provide monetary</a:t>
            </a:r>
          </a:p>
          <a:p>
            <a:pPr algn="l"/>
            <a:r>
              <a:rPr lang="en-US" sz="1800" b="0" i="0" u="none" strike="noStrike" baseline="0" dirty="0">
                <a:latin typeface="RobotoCondensed-Light"/>
              </a:rPr>
              <a:t>support for a person with disability to hire personal assistants and is regulated in separate legislation, the Assistance</a:t>
            </a:r>
          </a:p>
          <a:p>
            <a:pPr algn="l"/>
            <a:r>
              <a:rPr lang="en-US" sz="1800" b="0" i="0" u="none" strike="noStrike" baseline="0" dirty="0">
                <a:latin typeface="RobotoCondensed-Light"/>
              </a:rPr>
              <a:t>Benefits Act of 2010. The government sets a standard amount for personal assistance allowance (LASS) every year.</a:t>
            </a:r>
          </a:p>
          <a:p>
            <a:pPr algn="l"/>
            <a:r>
              <a:rPr lang="en-US" sz="1800" b="0" i="0" u="none" strike="noStrike" baseline="0" dirty="0">
                <a:latin typeface="RobotoCondensed-Light"/>
              </a:rPr>
              <a:t>There is no lower age limit for obtaining personal assistance allowance (LASS) and it is possible to continue receiving it</a:t>
            </a:r>
          </a:p>
          <a:p>
            <a:pPr algn="l"/>
            <a:r>
              <a:rPr lang="en-US" sz="1800" b="0" i="0" u="none" strike="noStrike" baseline="0" dirty="0">
                <a:latin typeface="RobotoCondensed-Light"/>
              </a:rPr>
              <a:t>after the age of 65 if it has been granted before that age. A person cannot obtain personal assistance allowance (LASS)</a:t>
            </a:r>
          </a:p>
          <a:p>
            <a:pPr algn="l"/>
            <a:r>
              <a:rPr lang="en-US" sz="1800" b="0" i="0" u="none" strike="noStrike" baseline="0" dirty="0">
                <a:latin typeface="RobotoCondensed-Light"/>
              </a:rPr>
              <a:t>if he/she lives in specially adapted housing, according to the Law on Disability Support – LSS.</a:t>
            </a:r>
            <a:endParaRPr lang="sv-SE" dirty="0"/>
          </a:p>
        </p:txBody>
      </p:sp>
      <p:sp>
        <p:nvSpPr>
          <p:cNvPr id="4" name="Slide Number Placeholder 3"/>
          <p:cNvSpPr>
            <a:spLocks noGrp="1"/>
          </p:cNvSpPr>
          <p:nvPr>
            <p:ph type="sldNum" sz="quarter" idx="5"/>
          </p:nvPr>
        </p:nvSpPr>
        <p:spPr/>
        <p:txBody>
          <a:bodyPr/>
          <a:lstStyle/>
          <a:p>
            <a:fld id="{F140378B-657B-436C-8D54-3C611DFF7120}" type="slidenum">
              <a:rPr lang="sv-SE" smtClean="0"/>
              <a:t>7</a:t>
            </a:fld>
            <a:endParaRPr lang="sv-SE"/>
          </a:p>
        </p:txBody>
      </p:sp>
    </p:spTree>
    <p:extLst>
      <p:ext uri="{BB962C8B-B14F-4D97-AF65-F5344CB8AC3E}">
        <p14:creationId xmlns:p14="http://schemas.microsoft.com/office/powerpoint/2010/main" val="1776991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RobotoCondensed-Light"/>
              </a:rPr>
              <a:t>Labor market policy is a state responsibility, but the municipalities play a key role through various vocational support and</a:t>
            </a:r>
          </a:p>
          <a:p>
            <a:pPr algn="l"/>
            <a:r>
              <a:rPr lang="en-US" sz="1800" b="0" i="0" u="none" strike="noStrike" baseline="0" dirty="0">
                <a:latin typeface="RobotoCondensed-Light"/>
              </a:rPr>
              <a:t>services. This is especially for those groups who, for various reasons, need extra support to enter the labor market. The</a:t>
            </a:r>
          </a:p>
          <a:p>
            <a:pPr algn="l"/>
            <a:r>
              <a:rPr lang="en-US" sz="1800" b="0" i="0" u="none" strike="noStrike" baseline="0" dirty="0">
                <a:latin typeface="RobotoCondensed-Light"/>
              </a:rPr>
              <a:t>measures offered are often different types of job training and placements in municipal labor market units, sometimes in</a:t>
            </a:r>
          </a:p>
          <a:p>
            <a:pPr algn="l"/>
            <a:r>
              <a:rPr lang="en-US" sz="1800" b="0" i="0" u="none" strike="noStrike" baseline="0" dirty="0">
                <a:latin typeface="RobotoCondensed-Light"/>
              </a:rPr>
              <a:t>combination with targeted support for competitive jobs in the open labor market. However, there is a difference between</a:t>
            </a:r>
          </a:p>
          <a:p>
            <a:pPr algn="l"/>
            <a:r>
              <a:rPr lang="en-US" sz="1800" b="0" i="0" u="none" strike="noStrike" baseline="0" dirty="0">
                <a:latin typeface="RobotoCondensed-Light"/>
              </a:rPr>
              <a:t>municipalities in the types of support offered.</a:t>
            </a:r>
          </a:p>
          <a:p>
            <a:pPr algn="l"/>
            <a:endParaRPr lang="en-US" sz="1800" b="0" i="0" u="none" strike="noStrike" baseline="0" dirty="0">
              <a:latin typeface="RobotoCondensed-Light"/>
            </a:endParaRPr>
          </a:p>
          <a:p>
            <a:pPr algn="l"/>
            <a:r>
              <a:rPr lang="en-US" dirty="0"/>
              <a:t>The special efforts are:</a:t>
            </a:r>
          </a:p>
          <a:p>
            <a:r>
              <a:rPr lang="en-US" dirty="0"/>
              <a:t>contribution to aids in the workplace,</a:t>
            </a:r>
          </a:p>
          <a:p>
            <a:r>
              <a:rPr lang="en-US" dirty="0"/>
              <a:t>contribution to literature and interpreters for people with visual or hearing impairments,</a:t>
            </a:r>
          </a:p>
          <a:p>
            <a:r>
              <a:rPr lang="en-US" dirty="0"/>
              <a:t>allowance for personal support in the workplace,</a:t>
            </a:r>
          </a:p>
          <a:p>
            <a:r>
              <a:rPr lang="en-US" dirty="0"/>
              <a:t>special support person for introduction and follow-up (SIUS),</a:t>
            </a:r>
          </a:p>
          <a:p>
            <a:r>
              <a:rPr lang="en-US" dirty="0"/>
              <a:t>contribution to start-up costs at the start of a business,</a:t>
            </a:r>
          </a:p>
          <a:p>
            <a:r>
              <a:rPr lang="en-US" dirty="0"/>
              <a:t>wage subsidies</a:t>
            </a:r>
          </a:p>
          <a:p>
            <a:r>
              <a:rPr lang="en-US" dirty="0"/>
              <a:t>sheltered work</a:t>
            </a:r>
          </a:p>
          <a:p>
            <a:r>
              <a:rPr lang="en-US" dirty="0"/>
              <a:t>Special schools</a:t>
            </a:r>
          </a:p>
          <a:p>
            <a:endParaRPr lang="sv-SE" dirty="0"/>
          </a:p>
        </p:txBody>
      </p:sp>
      <p:sp>
        <p:nvSpPr>
          <p:cNvPr id="4" name="Slide Number Placeholder 3"/>
          <p:cNvSpPr>
            <a:spLocks noGrp="1"/>
          </p:cNvSpPr>
          <p:nvPr>
            <p:ph type="sldNum" sz="quarter" idx="5"/>
          </p:nvPr>
        </p:nvSpPr>
        <p:spPr/>
        <p:txBody>
          <a:bodyPr/>
          <a:lstStyle/>
          <a:p>
            <a:fld id="{F140378B-657B-436C-8D54-3C611DFF7120}" type="slidenum">
              <a:rPr lang="sv-SE" smtClean="0"/>
              <a:t>8</a:t>
            </a:fld>
            <a:endParaRPr lang="sv-SE"/>
          </a:p>
        </p:txBody>
      </p:sp>
    </p:spTree>
    <p:extLst>
      <p:ext uri="{BB962C8B-B14F-4D97-AF65-F5344CB8AC3E}">
        <p14:creationId xmlns:p14="http://schemas.microsoft.com/office/powerpoint/2010/main" val="2015298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RobotoCondensed-Light"/>
              </a:rPr>
              <a:t>Healthcare and medical services are governed on the regional level and include habilitation measures and</a:t>
            </a:r>
          </a:p>
          <a:p>
            <a:pPr algn="l"/>
            <a:r>
              <a:rPr lang="en-US" sz="1800" b="0" i="0" u="none" strike="noStrike" baseline="0" dirty="0">
                <a:latin typeface="RobotoCondensed-Light"/>
              </a:rPr>
              <a:t>assistive devices, financed by the national income tax system and free for children and fee-based for adults, up to a maximum</a:t>
            </a:r>
          </a:p>
          <a:p>
            <a:pPr algn="l"/>
            <a:r>
              <a:rPr lang="en-US" sz="1800" b="0" i="0" u="none" strike="noStrike" baseline="0" dirty="0">
                <a:latin typeface="RobotoCondensed-Light"/>
              </a:rPr>
              <a:t>rate, and provided by mostly public but also private providers, the latter more common in urban areas. For healthcare</a:t>
            </a:r>
          </a:p>
          <a:p>
            <a:pPr algn="l"/>
            <a:r>
              <a:rPr lang="en-US" sz="1800" b="0" i="0" u="none" strike="noStrike" baseline="0" dirty="0">
                <a:latin typeface="RobotoCondensed-Light"/>
              </a:rPr>
              <a:t>services, the national care guarantee </a:t>
            </a:r>
            <a:r>
              <a:rPr lang="en-US" sz="1800" b="0" i="0" u="none" strike="noStrike" baseline="0" dirty="0" err="1">
                <a:latin typeface="RobotoCondensed-Light"/>
              </a:rPr>
              <a:t>applies,which</a:t>
            </a:r>
            <a:r>
              <a:rPr lang="en-US" sz="1800" b="0" i="0" u="none" strike="noStrike" baseline="0" dirty="0">
                <a:latin typeface="RobotoCondensed-Light"/>
              </a:rPr>
              <a:t> determines the maximum waiting time for services. If specialist care is</a:t>
            </a:r>
          </a:p>
          <a:p>
            <a:pPr algn="l"/>
            <a:r>
              <a:rPr lang="en-US" sz="1800" b="0" i="0" u="none" strike="noStrike" baseline="0" dirty="0">
                <a:latin typeface="RobotoCondensed-Light"/>
              </a:rPr>
              <a:t>required, a visit must be offered within 90 days and additional treatment should be started within 90 days. In years around</a:t>
            </a:r>
          </a:p>
          <a:p>
            <a:pPr algn="l"/>
            <a:r>
              <a:rPr lang="en-US" sz="1800" b="0" i="0" u="none" strike="noStrike" baseline="0" dirty="0">
                <a:latin typeface="RobotoCondensed-Light"/>
              </a:rPr>
              <a:t>the time of developing this factsheet in 2019, however, media has reported on long waiting times in specialized health</a:t>
            </a:r>
          </a:p>
          <a:p>
            <a:pPr algn="l"/>
            <a:r>
              <a:rPr lang="en-US" sz="1800" b="0" i="0" u="none" strike="noStrike" baseline="0" dirty="0">
                <a:latin typeface="RobotoCondensed-Light"/>
              </a:rPr>
              <a:t>care, which are responsible for disability-related health services and assistive devices but the waiting times vary between</a:t>
            </a:r>
          </a:p>
          <a:p>
            <a:pPr algn="l"/>
            <a:r>
              <a:rPr lang="en-US" sz="1800" b="0" i="0" u="none" strike="noStrike" baseline="0" dirty="0">
                <a:latin typeface="RobotoCondensed-Light"/>
              </a:rPr>
              <a:t>different regions and between different kind of services.</a:t>
            </a:r>
            <a:endParaRPr lang="sv-SE" dirty="0"/>
          </a:p>
        </p:txBody>
      </p:sp>
      <p:sp>
        <p:nvSpPr>
          <p:cNvPr id="4" name="Slide Number Placeholder 3"/>
          <p:cNvSpPr>
            <a:spLocks noGrp="1"/>
          </p:cNvSpPr>
          <p:nvPr>
            <p:ph type="sldNum" sz="quarter" idx="5"/>
          </p:nvPr>
        </p:nvSpPr>
        <p:spPr/>
        <p:txBody>
          <a:bodyPr/>
          <a:lstStyle/>
          <a:p>
            <a:fld id="{F140378B-657B-436C-8D54-3C611DFF7120}" type="slidenum">
              <a:rPr lang="sv-SE" smtClean="0"/>
              <a:t>10</a:t>
            </a:fld>
            <a:endParaRPr lang="sv-SE"/>
          </a:p>
        </p:txBody>
      </p:sp>
    </p:spTree>
    <p:extLst>
      <p:ext uri="{BB962C8B-B14F-4D97-AF65-F5344CB8AC3E}">
        <p14:creationId xmlns:p14="http://schemas.microsoft.com/office/powerpoint/2010/main" val="1098355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RobotoCondensed-Light"/>
              </a:rPr>
              <a:t>Since 2009, when the Freedom of Choice Act came into force, regions and municipalities have been able to offer a</a:t>
            </a:r>
          </a:p>
          <a:p>
            <a:pPr algn="l"/>
            <a:r>
              <a:rPr lang="en-US" sz="1800" b="0" i="0" u="none" strike="noStrike" baseline="0" dirty="0">
                <a:latin typeface="RobotoCondensed-Light"/>
              </a:rPr>
              <a:t>system where the individual has the right to choose the supplier to perform the service. Freedom of choice -systems are</a:t>
            </a:r>
          </a:p>
          <a:p>
            <a:pPr algn="l"/>
            <a:r>
              <a:rPr lang="en-US" sz="1800" b="0" i="0" u="none" strike="noStrike" baseline="0" dirty="0">
                <a:latin typeface="RobotoCondensed-Light"/>
              </a:rPr>
              <a:t>compulsory in preschool, school and primary care. In other areas (i.e. social services and other health care) it is optional for</a:t>
            </a:r>
          </a:p>
          <a:p>
            <a:pPr algn="l"/>
            <a:r>
              <a:rPr lang="en-US" sz="1800" b="0" i="0" u="none" strike="noStrike" baseline="0" dirty="0">
                <a:latin typeface="RobotoCondensed-Light"/>
              </a:rPr>
              <a:t>municipalities and regions to introduce it.</a:t>
            </a:r>
            <a:endParaRPr lang="sv-SE" dirty="0"/>
          </a:p>
        </p:txBody>
      </p:sp>
      <p:sp>
        <p:nvSpPr>
          <p:cNvPr id="4" name="Slide Number Placeholder 3"/>
          <p:cNvSpPr>
            <a:spLocks noGrp="1"/>
          </p:cNvSpPr>
          <p:nvPr>
            <p:ph type="sldNum" sz="quarter" idx="5"/>
          </p:nvPr>
        </p:nvSpPr>
        <p:spPr/>
        <p:txBody>
          <a:bodyPr/>
          <a:lstStyle/>
          <a:p>
            <a:fld id="{F140378B-657B-436C-8D54-3C611DFF7120}" type="slidenum">
              <a:rPr lang="sv-SE" smtClean="0"/>
              <a:t>13</a:t>
            </a:fld>
            <a:endParaRPr lang="sv-SE"/>
          </a:p>
        </p:txBody>
      </p:sp>
    </p:spTree>
    <p:extLst>
      <p:ext uri="{BB962C8B-B14F-4D97-AF65-F5344CB8AC3E}">
        <p14:creationId xmlns:p14="http://schemas.microsoft.com/office/powerpoint/2010/main" val="2371457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3C49A6-14AD-4384-8A40-D38F21790F87}" type="datetimeFigureOut">
              <a:rPr lang="sv-SE" smtClean="0"/>
              <a:t>2022-06-12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C2AC99F-786E-417A-A83D-B814439666DD}" type="slidenum">
              <a:rPr lang="sv-SE" smtClean="0"/>
              <a:t>‹#›</a:t>
            </a:fld>
            <a:endParaRPr lang="sv-S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789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C49A6-14AD-4384-8A40-D38F21790F87}" type="datetimeFigureOut">
              <a:rPr lang="sv-SE" smtClean="0"/>
              <a:t>2022-06-12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1459839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C49A6-14AD-4384-8A40-D38F21790F87}" type="datetimeFigureOut">
              <a:rPr lang="sv-SE" smtClean="0"/>
              <a:t>2022-06-12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43399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C49A6-14AD-4384-8A40-D38F21790F87}" type="datetimeFigureOut">
              <a:rPr lang="sv-SE" smtClean="0"/>
              <a:t>2022-06-12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4022873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3C49A6-14AD-4384-8A40-D38F21790F87}" type="datetimeFigureOut">
              <a:rPr lang="sv-SE" smtClean="0"/>
              <a:t>2022-06-12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C2AC99F-786E-417A-A83D-B814439666DD}" type="slidenum">
              <a:rPr lang="sv-SE" smtClean="0"/>
              <a:t>‹#›</a:t>
            </a:fld>
            <a:endParaRPr lang="sv-S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99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3C49A6-14AD-4384-8A40-D38F21790F87}" type="datetimeFigureOut">
              <a:rPr lang="sv-SE" smtClean="0"/>
              <a:t>2022-06-12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197817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3C49A6-14AD-4384-8A40-D38F21790F87}" type="datetimeFigureOut">
              <a:rPr lang="sv-SE" smtClean="0"/>
              <a:t>2022-06-12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3181484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3C49A6-14AD-4384-8A40-D38F21790F87}" type="datetimeFigureOut">
              <a:rPr lang="sv-SE" smtClean="0"/>
              <a:t>2022-06-12</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3711584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53C49A6-14AD-4384-8A40-D38F21790F87}" type="datetimeFigureOut">
              <a:rPr lang="sv-SE" smtClean="0"/>
              <a:t>2022-06-12</a:t>
            </a:fld>
            <a:endParaRPr lang="sv-S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v-SE"/>
          </a:p>
        </p:txBody>
      </p:sp>
      <p:sp>
        <p:nvSpPr>
          <p:cNvPr id="9" name="Slide Number Placeholder 8"/>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3908373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53C49A6-14AD-4384-8A40-D38F21790F87}" type="datetimeFigureOut">
              <a:rPr lang="sv-SE" smtClean="0"/>
              <a:t>2022-06-12</a:t>
            </a:fld>
            <a:endParaRPr lang="sv-S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sv-S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C2AC99F-786E-417A-A83D-B814439666DD}" type="slidenum">
              <a:rPr lang="sv-SE" smtClean="0"/>
              <a:t>‹#›</a:t>
            </a:fld>
            <a:endParaRPr lang="sv-SE"/>
          </a:p>
        </p:txBody>
      </p:sp>
    </p:spTree>
    <p:extLst>
      <p:ext uri="{BB962C8B-B14F-4D97-AF65-F5344CB8AC3E}">
        <p14:creationId xmlns:p14="http://schemas.microsoft.com/office/powerpoint/2010/main" val="1688819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3C49A6-14AD-4384-8A40-D38F21790F87}" type="datetimeFigureOut">
              <a:rPr lang="sv-SE" smtClean="0"/>
              <a:t>2022-06-12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C2AC99F-786E-417A-A83D-B814439666DD}" type="slidenum">
              <a:rPr lang="sv-SE" smtClean="0"/>
              <a:t>‹#›</a:t>
            </a:fld>
            <a:endParaRPr lang="sv-SE"/>
          </a:p>
        </p:txBody>
      </p:sp>
    </p:spTree>
    <p:extLst>
      <p:ext uri="{BB962C8B-B14F-4D97-AF65-F5344CB8AC3E}">
        <p14:creationId xmlns:p14="http://schemas.microsoft.com/office/powerpoint/2010/main" val="3560336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53C49A6-14AD-4384-8A40-D38F21790F87}" type="datetimeFigureOut">
              <a:rPr lang="sv-SE" smtClean="0"/>
              <a:t>2022-06-12</a:t>
            </a:fld>
            <a:endParaRPr lang="sv-S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v-S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C2AC99F-786E-417A-A83D-B814439666DD}" type="slidenum">
              <a:rPr lang="sv-SE" smtClean="0"/>
              <a:t>‹#›</a:t>
            </a:fld>
            <a:endParaRPr lang="sv-S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280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E5FC17-BC4F-1489-CB29-D9F99FFDBE7C}"/>
              </a:ext>
            </a:extLst>
          </p:cNvPr>
          <p:cNvSpPr>
            <a:spLocks noGrp="1"/>
          </p:cNvSpPr>
          <p:nvPr>
            <p:ph type="ctrTitle"/>
          </p:nvPr>
        </p:nvSpPr>
        <p:spPr>
          <a:xfrm>
            <a:off x="965201" y="643467"/>
            <a:ext cx="6255026" cy="5054008"/>
          </a:xfrm>
        </p:spPr>
        <p:txBody>
          <a:bodyPr anchor="ctr">
            <a:normAutofit/>
          </a:bodyPr>
          <a:lstStyle/>
          <a:p>
            <a:pPr algn="r"/>
            <a:r>
              <a:rPr lang="en-GB">
                <a:effectLst/>
                <a:latin typeface="Calibri" panose="020F0502020204030204" pitchFamily="34" charset="0"/>
                <a:ea typeface="Calibri" panose="020F0502020204030204" pitchFamily="34" charset="0"/>
              </a:rPr>
              <a:t>Whose responsibility? </a:t>
            </a:r>
            <a:endParaRPr lang="sv-SE"/>
          </a:p>
        </p:txBody>
      </p:sp>
      <p:sp>
        <p:nvSpPr>
          <p:cNvPr id="3" name="Subtitle 2">
            <a:extLst>
              <a:ext uri="{FF2B5EF4-FFF2-40B4-BE49-F238E27FC236}">
                <a16:creationId xmlns:a16="http://schemas.microsoft.com/office/drawing/2014/main" id="{7936660D-A1B3-6EBC-2F47-07AFC0FA0F53}"/>
              </a:ext>
            </a:extLst>
          </p:cNvPr>
          <p:cNvSpPr>
            <a:spLocks noGrp="1"/>
          </p:cNvSpPr>
          <p:nvPr>
            <p:ph type="subTitle" idx="1"/>
          </p:nvPr>
        </p:nvSpPr>
        <p:spPr>
          <a:xfrm>
            <a:off x="7870995" y="643467"/>
            <a:ext cx="3341488" cy="5054008"/>
          </a:xfrm>
        </p:spPr>
        <p:txBody>
          <a:bodyPr anchor="ctr">
            <a:normAutofit/>
          </a:bodyPr>
          <a:lstStyle/>
          <a:p>
            <a:r>
              <a:rPr lang="en-GB" dirty="0">
                <a:effectLst/>
                <a:latin typeface="Calibri" panose="020F0502020204030204" pitchFamily="34" charset="0"/>
                <a:ea typeface="Calibri" panose="020F0502020204030204" pitchFamily="34" charset="0"/>
              </a:rPr>
              <a:t>Support and service for people with disability in Sweden</a:t>
            </a:r>
            <a:endParaRPr lang="sv-SE" dirty="0"/>
          </a:p>
        </p:txBody>
      </p:sp>
      <p:cxnSp>
        <p:nvCxnSpPr>
          <p:cNvPr id="11" name="Straight Connector 10">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Footer Placeholder 3">
            <a:extLst>
              <a:ext uri="{FF2B5EF4-FFF2-40B4-BE49-F238E27FC236}">
                <a16:creationId xmlns:a16="http://schemas.microsoft.com/office/drawing/2014/main" id="{9F203DC2-2690-E96A-76FC-BAFB623F4659}"/>
              </a:ext>
            </a:extLst>
          </p:cNvPr>
          <p:cNvSpPr>
            <a:spLocks noGrp="1"/>
          </p:cNvSpPr>
          <p:nvPr>
            <p:ph type="ftr" sz="quarter" idx="11"/>
          </p:nvPr>
        </p:nvSpPr>
        <p:spPr>
          <a:xfrm>
            <a:off x="3686185" y="6459785"/>
            <a:ext cx="4822804" cy="365125"/>
          </a:xfrm>
        </p:spPr>
        <p:txBody>
          <a:bodyPr>
            <a:normAutofit/>
          </a:bodyPr>
          <a:lstStyle/>
          <a:p>
            <a:pPr>
              <a:spcAft>
                <a:spcPts val="600"/>
              </a:spcAft>
            </a:pPr>
            <a:r>
              <a:rPr lang="sv-SE" dirty="0"/>
              <a:t>Johanna Gustafsson  2022-06-16</a:t>
            </a:r>
            <a:endParaRPr lang="sv-SE"/>
          </a:p>
        </p:txBody>
      </p:sp>
    </p:spTree>
    <p:extLst>
      <p:ext uri="{BB962C8B-B14F-4D97-AF65-F5344CB8AC3E}">
        <p14:creationId xmlns:p14="http://schemas.microsoft.com/office/powerpoint/2010/main" val="816408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D299-7A87-1192-FBAB-F97590E84852}"/>
              </a:ext>
            </a:extLst>
          </p:cNvPr>
          <p:cNvSpPr>
            <a:spLocks noGrp="1"/>
          </p:cNvSpPr>
          <p:nvPr>
            <p:ph type="title"/>
          </p:nvPr>
        </p:nvSpPr>
        <p:spPr>
          <a:xfrm>
            <a:off x="1097280" y="286603"/>
            <a:ext cx="10058400" cy="1450757"/>
          </a:xfrm>
        </p:spPr>
        <p:txBody>
          <a:bodyPr>
            <a:normAutofit/>
          </a:bodyPr>
          <a:lstStyle/>
          <a:p>
            <a:r>
              <a:rPr lang="sv-SE"/>
              <a:t>Regional </a:t>
            </a:r>
            <a:r>
              <a:rPr lang="sv-SE" err="1"/>
              <a:t>level</a:t>
            </a:r>
            <a:r>
              <a:rPr lang="sv-SE"/>
              <a:t> –support </a:t>
            </a:r>
            <a:r>
              <a:rPr lang="sv-SE" err="1"/>
              <a:t>targeting</a:t>
            </a:r>
            <a:r>
              <a:rPr lang="sv-SE"/>
              <a:t> </a:t>
            </a:r>
            <a:r>
              <a:rPr lang="sv-SE" err="1"/>
              <a:t>PwD</a:t>
            </a:r>
            <a:endParaRPr lang="sv-SE"/>
          </a:p>
        </p:txBody>
      </p:sp>
      <p:graphicFrame>
        <p:nvGraphicFramePr>
          <p:cNvPr id="14" name="Content Placeholder 2">
            <a:extLst>
              <a:ext uri="{FF2B5EF4-FFF2-40B4-BE49-F238E27FC236}">
                <a16:creationId xmlns:a16="http://schemas.microsoft.com/office/drawing/2014/main" id="{9C55FA45-98F0-5A49-57A8-89ADE028226B}"/>
              </a:ext>
            </a:extLst>
          </p:cNvPr>
          <p:cNvGraphicFramePr>
            <a:graphicFrameLocks noGrp="1"/>
          </p:cNvGraphicFramePr>
          <p:nvPr>
            <p:ph idx="1"/>
            <p:extLst>
              <p:ext uri="{D42A27DB-BD31-4B8C-83A1-F6EECF244321}">
                <p14:modId xmlns:p14="http://schemas.microsoft.com/office/powerpoint/2010/main" val="3480725996"/>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2763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48C6BB2-2868-BA73-650A-7BA2278FD9D7}"/>
              </a:ext>
            </a:extLst>
          </p:cNvPr>
          <p:cNvSpPr>
            <a:spLocks noGrp="1"/>
          </p:cNvSpPr>
          <p:nvPr>
            <p:ph type="title"/>
          </p:nvPr>
        </p:nvSpPr>
        <p:spPr>
          <a:xfrm>
            <a:off x="492370" y="605896"/>
            <a:ext cx="3084844" cy="5646208"/>
          </a:xfrm>
        </p:spPr>
        <p:txBody>
          <a:bodyPr anchor="ctr">
            <a:normAutofit/>
          </a:bodyPr>
          <a:lstStyle/>
          <a:p>
            <a:r>
              <a:rPr lang="sv-SE" sz="3600">
                <a:solidFill>
                  <a:srgbClr val="FFFFFF"/>
                </a:solidFill>
              </a:rPr>
              <a:t>Regional responsibility for what?</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0C2DECB-F2FB-35FE-D3FC-6EF728FCF915}"/>
              </a:ext>
            </a:extLst>
          </p:cNvPr>
          <p:cNvSpPr>
            <a:spLocks noGrp="1"/>
          </p:cNvSpPr>
          <p:nvPr>
            <p:ph idx="1"/>
          </p:nvPr>
        </p:nvSpPr>
        <p:spPr>
          <a:xfrm>
            <a:off x="4742016" y="605896"/>
            <a:ext cx="6413663" cy="5646208"/>
          </a:xfrm>
        </p:spPr>
        <p:txBody>
          <a:bodyPr anchor="ctr">
            <a:normAutofit/>
          </a:bodyPr>
          <a:lstStyle/>
          <a:p>
            <a:r>
              <a:rPr lang="sv-SE" dirty="0"/>
              <a:t>For </a:t>
            </a:r>
            <a:r>
              <a:rPr lang="sv-SE" dirty="0" err="1"/>
              <a:t>fulfilling</a:t>
            </a:r>
            <a:r>
              <a:rPr lang="sv-SE" dirty="0"/>
              <a:t> the </a:t>
            </a:r>
            <a:r>
              <a:rPr lang="sv-SE" dirty="0" err="1"/>
              <a:t>laws</a:t>
            </a:r>
            <a:r>
              <a:rPr lang="sv-SE" dirty="0"/>
              <a:t> and national </a:t>
            </a:r>
            <a:r>
              <a:rPr lang="sv-SE" dirty="0" err="1"/>
              <a:t>policies</a:t>
            </a:r>
            <a:r>
              <a:rPr lang="sv-SE" dirty="0"/>
              <a:t>?</a:t>
            </a:r>
          </a:p>
          <a:p>
            <a:pPr lvl="1"/>
            <a:r>
              <a:rPr lang="en-US" dirty="0"/>
              <a:t>G</a:t>
            </a:r>
            <a:r>
              <a:rPr lang="en-US" i="0" u="none" strike="noStrike" dirty="0">
                <a:effectLst/>
              </a:rPr>
              <a:t>ood health and care on equal terms for the entire population/ … /Those who have the greatest need for health and medical care must be given priority to care.</a:t>
            </a:r>
          </a:p>
          <a:p>
            <a:r>
              <a:rPr lang="en-US" b="0" i="0" u="none" strike="noStrike" dirty="0">
                <a:effectLst/>
              </a:rPr>
              <a:t>Few measures have been taken to ensure equal health for people with disabilities, despite the knowledge that people with disabilities have poorer living conditions, poorer living habits and poorer health than others</a:t>
            </a:r>
          </a:p>
          <a:p>
            <a:r>
              <a:rPr lang="en-US" b="0" i="0" u="none" strike="noStrike" dirty="0">
                <a:effectLst/>
              </a:rPr>
              <a:t>Access to care has been affected during the pandemic, based on an increased use of digital solutions, which has been shown to lead to large digital exclusion for people with disabilities.</a:t>
            </a:r>
          </a:p>
          <a:p>
            <a:r>
              <a:rPr lang="en-US" b="0" i="0" u="none" strike="noStrike" dirty="0">
                <a:effectLst/>
              </a:rPr>
              <a:t>Access to habilitation, rehabilitation and aids is different nationally, which undermines the goal of equal care.</a:t>
            </a:r>
          </a:p>
          <a:p>
            <a:pPr lvl="1"/>
            <a:r>
              <a:rPr lang="en-US" b="0" i="0" u="none" strike="noStrike" dirty="0">
                <a:effectLst/>
              </a:rPr>
              <a:t>Inequal terms between regions</a:t>
            </a:r>
            <a:endParaRPr lang="sv-SE" dirty="0"/>
          </a:p>
        </p:txBody>
      </p:sp>
    </p:spTree>
    <p:extLst>
      <p:ext uri="{BB962C8B-B14F-4D97-AF65-F5344CB8AC3E}">
        <p14:creationId xmlns:p14="http://schemas.microsoft.com/office/powerpoint/2010/main" val="431962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2ACC5A-9C97-3278-A729-63ED60E3269B}"/>
              </a:ext>
            </a:extLst>
          </p:cNvPr>
          <p:cNvSpPr>
            <a:spLocks noGrp="1"/>
          </p:cNvSpPr>
          <p:nvPr>
            <p:ph type="title"/>
          </p:nvPr>
        </p:nvSpPr>
        <p:spPr>
          <a:xfrm>
            <a:off x="492370" y="605896"/>
            <a:ext cx="3084844" cy="5646208"/>
          </a:xfrm>
        </p:spPr>
        <p:txBody>
          <a:bodyPr anchor="ctr">
            <a:normAutofit/>
          </a:bodyPr>
          <a:lstStyle/>
          <a:p>
            <a:r>
              <a:rPr lang="sv-SE" sz="3600" dirty="0">
                <a:solidFill>
                  <a:srgbClr val="FFFFFF"/>
                </a:solidFill>
              </a:rPr>
              <a:t>Municipal </a:t>
            </a:r>
            <a:r>
              <a:rPr lang="sv-SE" sz="3600">
                <a:solidFill>
                  <a:srgbClr val="FFFFFF"/>
                </a:solidFill>
              </a:rPr>
              <a:t>level</a:t>
            </a:r>
            <a:r>
              <a:rPr lang="sv-SE" sz="3600" dirty="0">
                <a:solidFill>
                  <a:srgbClr val="FFFFFF"/>
                </a:solidFill>
              </a:rPr>
              <a:t> -</a:t>
            </a:r>
            <a:r>
              <a:rPr lang="sv-SE" sz="3600">
                <a:solidFill>
                  <a:srgbClr val="FFFFFF"/>
                </a:solidFill>
              </a:rPr>
              <a:t>disability</a:t>
            </a:r>
            <a:r>
              <a:rPr lang="sv-SE" sz="3600" dirty="0">
                <a:solidFill>
                  <a:srgbClr val="FFFFFF"/>
                </a:solidFill>
              </a:rPr>
              <a:t> support</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D8A677B2-9CA7-96B4-76A2-DC044CCAB58B}"/>
              </a:ext>
            </a:extLst>
          </p:cNvPr>
          <p:cNvSpPr>
            <a:spLocks noGrp="1"/>
          </p:cNvSpPr>
          <p:nvPr>
            <p:ph idx="1"/>
          </p:nvPr>
        </p:nvSpPr>
        <p:spPr>
          <a:xfrm>
            <a:off x="4742016" y="605896"/>
            <a:ext cx="6413663" cy="5646208"/>
          </a:xfrm>
        </p:spPr>
        <p:txBody>
          <a:bodyPr anchor="ctr">
            <a:normAutofit/>
          </a:bodyPr>
          <a:lstStyle/>
          <a:p>
            <a:r>
              <a:rPr lang="en-US" b="0" i="0" u="none" strike="noStrike" baseline="0" dirty="0"/>
              <a:t>The municipalities provides services as provisioned in the Social Services Act and the LSS.</a:t>
            </a:r>
          </a:p>
          <a:p>
            <a:pPr lvl="1"/>
            <a:r>
              <a:rPr lang="en-US" b="0" i="0" u="none" strike="noStrike" baseline="0"/>
              <a:t>provides services like in-kind support measures and services</a:t>
            </a:r>
          </a:p>
          <a:p>
            <a:pPr lvl="1"/>
            <a:r>
              <a:rPr lang="en-US"/>
              <a:t>as municipalities are self-governed there </a:t>
            </a:r>
            <a:r>
              <a:rPr lang="en-US" b="0" i="0" u="none" strike="noStrike" baseline="0"/>
              <a:t>is a difference between municipalities in the types of support offered</a:t>
            </a:r>
          </a:p>
          <a:p>
            <a:pPr lvl="1"/>
            <a:r>
              <a:rPr lang="en-US" b="0" i="0" baseline="0" dirty="0"/>
              <a:t>Different organizational solutions to </a:t>
            </a:r>
            <a:r>
              <a:rPr lang="en-US" dirty="0"/>
              <a:t>support and services. </a:t>
            </a:r>
          </a:p>
          <a:p>
            <a:pPr lvl="2"/>
            <a:r>
              <a:rPr lang="en-US" b="0" i="0" baseline="0" dirty="0"/>
              <a:t>municipal government care performed mainly by staff employed in the municipality, </a:t>
            </a:r>
            <a:endParaRPr lang="en-US" dirty="0"/>
          </a:p>
          <a:p>
            <a:pPr lvl="2"/>
            <a:r>
              <a:rPr lang="en-US" b="0" i="0" baseline="0" dirty="0"/>
              <a:t>private management -  service is performed by other than the municipality but the municipality has the responsibility, and pay for the support and services</a:t>
            </a:r>
            <a:endParaRPr lang="en-US" dirty="0"/>
          </a:p>
          <a:p>
            <a:pPr lvl="1"/>
            <a:endParaRPr lang="en-US" b="0" i="0" u="none" strike="noStrike" baseline="0"/>
          </a:p>
          <a:p>
            <a:r>
              <a:rPr lang="en-US" b="0" i="0" u="none" strike="noStrike" baseline="0" dirty="0"/>
              <a:t>The municipalities act as partners, to the state, in carry out </a:t>
            </a:r>
            <a:r>
              <a:rPr lang="en-US" b="0" i="0" u="none" strike="noStrike" baseline="0" dirty="0" err="1"/>
              <a:t>labour</a:t>
            </a:r>
            <a:r>
              <a:rPr lang="en-US" b="0" i="0" u="none" strike="noStrike" baseline="0" dirty="0"/>
              <a:t> market  measures </a:t>
            </a:r>
            <a:endParaRPr lang="en-US" b="0" i="0" u="none" strike="noStrike" baseline="0"/>
          </a:p>
          <a:p>
            <a:pPr lvl="1"/>
            <a:r>
              <a:rPr lang="en-US"/>
              <a:t>O</a:t>
            </a:r>
            <a:r>
              <a:rPr lang="en-US" b="0" i="0" u="none" strike="noStrike" baseline="0"/>
              <a:t>ften different types of job training and placements in municipal labor market units</a:t>
            </a:r>
          </a:p>
          <a:p>
            <a:pPr lvl="1"/>
            <a:r>
              <a:rPr lang="en-US"/>
              <a:t>S</a:t>
            </a:r>
            <a:r>
              <a:rPr lang="en-US" b="0" i="0" u="none" strike="noStrike" baseline="0"/>
              <a:t>upport for competitive jobs in the open labor market </a:t>
            </a:r>
          </a:p>
        </p:txBody>
      </p:sp>
    </p:spTree>
    <p:extLst>
      <p:ext uri="{BB962C8B-B14F-4D97-AF65-F5344CB8AC3E}">
        <p14:creationId xmlns:p14="http://schemas.microsoft.com/office/powerpoint/2010/main" val="3104642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2ACC5A-9C97-3278-A729-63ED60E3269B}"/>
              </a:ext>
            </a:extLst>
          </p:cNvPr>
          <p:cNvSpPr>
            <a:spLocks noGrp="1"/>
          </p:cNvSpPr>
          <p:nvPr>
            <p:ph type="title"/>
          </p:nvPr>
        </p:nvSpPr>
        <p:spPr>
          <a:xfrm>
            <a:off x="492370" y="516835"/>
            <a:ext cx="3084844" cy="5772840"/>
          </a:xfrm>
        </p:spPr>
        <p:txBody>
          <a:bodyPr anchor="ctr">
            <a:normAutofit/>
          </a:bodyPr>
          <a:lstStyle/>
          <a:p>
            <a:r>
              <a:rPr lang="sv-SE" sz="3600" dirty="0">
                <a:solidFill>
                  <a:srgbClr val="FFFFFF"/>
                </a:solidFill>
              </a:rPr>
              <a:t>Municipal </a:t>
            </a:r>
            <a:r>
              <a:rPr lang="sv-SE" sz="3600" dirty="0" err="1">
                <a:solidFill>
                  <a:srgbClr val="FFFFFF"/>
                </a:solidFill>
              </a:rPr>
              <a:t>level</a:t>
            </a:r>
            <a:r>
              <a:rPr lang="sv-SE" sz="3600" dirty="0">
                <a:solidFill>
                  <a:srgbClr val="FFFFFF"/>
                </a:solidFill>
              </a:rPr>
              <a:t> -</a:t>
            </a:r>
            <a:r>
              <a:rPr lang="sv-SE" sz="3600" dirty="0" err="1">
                <a:solidFill>
                  <a:srgbClr val="FFFFFF"/>
                </a:solidFill>
              </a:rPr>
              <a:t>disability</a:t>
            </a:r>
            <a:r>
              <a:rPr lang="sv-SE" sz="3600" dirty="0">
                <a:solidFill>
                  <a:srgbClr val="FFFFFF"/>
                </a:solidFill>
              </a:rPr>
              <a:t> support</a:t>
            </a:r>
          </a:p>
        </p:txBody>
      </p:sp>
      <p:sp>
        <p:nvSpPr>
          <p:cNvPr id="14" name="Rectangle 13">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EA995696-D175-DB03-1C40-381621CE6ADC}"/>
              </a:ext>
            </a:extLst>
          </p:cNvPr>
          <p:cNvGraphicFramePr>
            <a:graphicFrameLocks noGrp="1"/>
          </p:cNvGraphicFramePr>
          <p:nvPr>
            <p:ph idx="1"/>
            <p:extLst>
              <p:ext uri="{D42A27DB-BD31-4B8C-83A1-F6EECF244321}">
                <p14:modId xmlns:p14="http://schemas.microsoft.com/office/powerpoint/2010/main" val="80621352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0398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2ACC5A-9C97-3278-A729-63ED60E3269B}"/>
              </a:ext>
            </a:extLst>
          </p:cNvPr>
          <p:cNvSpPr>
            <a:spLocks noGrp="1"/>
          </p:cNvSpPr>
          <p:nvPr>
            <p:ph type="title"/>
          </p:nvPr>
        </p:nvSpPr>
        <p:spPr>
          <a:xfrm>
            <a:off x="492370" y="605896"/>
            <a:ext cx="3084844" cy="5646208"/>
          </a:xfrm>
        </p:spPr>
        <p:txBody>
          <a:bodyPr anchor="ctr">
            <a:normAutofit/>
          </a:bodyPr>
          <a:lstStyle/>
          <a:p>
            <a:r>
              <a:rPr lang="sv-SE" sz="3600">
                <a:solidFill>
                  <a:srgbClr val="FFFFFF"/>
                </a:solidFill>
              </a:rPr>
              <a:t>Municipal level -disability support</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D8A677B2-9CA7-96B4-76A2-DC044CCAB58B}"/>
              </a:ext>
            </a:extLst>
          </p:cNvPr>
          <p:cNvSpPr>
            <a:spLocks noGrp="1"/>
          </p:cNvSpPr>
          <p:nvPr>
            <p:ph idx="1"/>
          </p:nvPr>
        </p:nvSpPr>
        <p:spPr>
          <a:xfrm>
            <a:off x="4742016" y="605896"/>
            <a:ext cx="6413663" cy="5646208"/>
          </a:xfrm>
        </p:spPr>
        <p:txBody>
          <a:bodyPr anchor="ctr">
            <a:normAutofit/>
          </a:bodyPr>
          <a:lstStyle/>
          <a:p>
            <a:r>
              <a:rPr lang="sv-SE" b="0" i="0" u="none" strike="noStrike" baseline="0" dirty="0"/>
              <a:t>Pre-</a:t>
            </a:r>
            <a:r>
              <a:rPr lang="sv-SE" b="0" i="0" u="none" strike="noStrike" baseline="0" dirty="0" err="1"/>
              <a:t>schools</a:t>
            </a:r>
            <a:r>
              <a:rPr lang="sv-SE" b="0" i="0" u="none" strike="noStrike" baseline="0" dirty="0"/>
              <a:t>, </a:t>
            </a:r>
            <a:r>
              <a:rPr lang="sv-SE" b="0" i="0" u="none" strike="noStrike" baseline="0" dirty="0" err="1"/>
              <a:t>schools</a:t>
            </a:r>
            <a:r>
              <a:rPr lang="sv-SE" b="0" i="0" u="none" strike="noStrike" baseline="0" dirty="0"/>
              <a:t> </a:t>
            </a:r>
            <a:r>
              <a:rPr lang="sv-SE" dirty="0"/>
              <a:t>(</a:t>
            </a:r>
            <a:r>
              <a:rPr lang="sv-SE" b="0" i="0" u="none" strike="noStrike" baseline="0" dirty="0" err="1"/>
              <a:t>locally</a:t>
            </a:r>
            <a:r>
              <a:rPr lang="sv-SE" b="0" i="0" u="none" strike="noStrike" baseline="0" dirty="0"/>
              <a:t> </a:t>
            </a:r>
            <a:r>
              <a:rPr lang="sv-SE" b="0" i="0" u="none" strike="noStrike" baseline="0" dirty="0" err="1"/>
              <a:t>governed</a:t>
            </a:r>
            <a:r>
              <a:rPr lang="sv-SE" b="0" i="0" u="none" strike="noStrike" baseline="0" dirty="0"/>
              <a:t>)</a:t>
            </a:r>
          </a:p>
          <a:p>
            <a:pPr lvl="1"/>
            <a:r>
              <a:rPr lang="sv-SE" dirty="0"/>
              <a:t>No </a:t>
            </a:r>
            <a:r>
              <a:rPr lang="sv-SE" dirty="0" err="1"/>
              <a:t>official</a:t>
            </a:r>
            <a:r>
              <a:rPr lang="sv-SE" dirty="0"/>
              <a:t> </a:t>
            </a:r>
            <a:r>
              <a:rPr lang="sv-SE" dirty="0" err="1"/>
              <a:t>recognition</a:t>
            </a:r>
            <a:r>
              <a:rPr lang="sv-SE" dirty="0"/>
              <a:t> of </a:t>
            </a:r>
            <a:r>
              <a:rPr lang="sv-SE" dirty="0" err="1"/>
              <a:t>disability</a:t>
            </a:r>
            <a:r>
              <a:rPr lang="sv-SE" dirty="0"/>
              <a:t> for support in mainstream </a:t>
            </a:r>
            <a:r>
              <a:rPr lang="sv-SE" dirty="0" err="1"/>
              <a:t>education</a:t>
            </a:r>
            <a:endParaRPr lang="sv-SE" dirty="0"/>
          </a:p>
          <a:p>
            <a:pPr lvl="1"/>
            <a:r>
              <a:rPr lang="en-US" dirty="0"/>
              <a:t>S</a:t>
            </a:r>
            <a:r>
              <a:rPr lang="en-US" b="0" i="0" u="none" strike="noStrike" baseline="0" dirty="0"/>
              <a:t>pecial divisions in schools for students with disabilities, following a special curriculum (</a:t>
            </a:r>
            <a:r>
              <a:rPr lang="en-US" b="0" i="0" u="none" strike="noStrike" baseline="0" dirty="0" err="1"/>
              <a:t>särskola</a:t>
            </a:r>
            <a:r>
              <a:rPr lang="en-US" b="0" i="0" u="none" strike="noStrike" baseline="0" dirty="0"/>
              <a:t>)</a:t>
            </a:r>
          </a:p>
          <a:p>
            <a:pPr lvl="1"/>
            <a:r>
              <a:rPr lang="en-US" b="0" i="0" u="none" strike="noStrike" baseline="0" dirty="0"/>
              <a:t>Local initiatives focusing on children </a:t>
            </a:r>
            <a:r>
              <a:rPr lang="sv-SE" b="0" i="0" u="none" strike="noStrike" baseline="0" dirty="0" err="1"/>
              <a:t>with</a:t>
            </a:r>
            <a:r>
              <a:rPr lang="sv-SE" b="0" i="0" u="none" strike="noStrike" baseline="0" dirty="0"/>
              <a:t> special </a:t>
            </a:r>
            <a:r>
              <a:rPr lang="sv-SE" b="0" i="0" u="none" strike="noStrike" baseline="0" dirty="0" err="1"/>
              <a:t>needs</a:t>
            </a:r>
            <a:r>
              <a:rPr lang="sv-SE" dirty="0"/>
              <a:t> (</a:t>
            </a:r>
            <a:r>
              <a:rPr lang="sv-SE" dirty="0" err="1"/>
              <a:t>e.g</a:t>
            </a:r>
            <a:r>
              <a:rPr lang="sv-SE" dirty="0"/>
              <a:t>., </a:t>
            </a:r>
            <a:r>
              <a:rPr lang="sv-SE" dirty="0" err="1"/>
              <a:t>smaller</a:t>
            </a:r>
            <a:r>
              <a:rPr lang="sv-SE" dirty="0"/>
              <a:t> </a:t>
            </a:r>
            <a:r>
              <a:rPr lang="sv-SE" dirty="0" err="1"/>
              <a:t>study</a:t>
            </a:r>
            <a:r>
              <a:rPr lang="sv-SE" dirty="0"/>
              <a:t> </a:t>
            </a:r>
            <a:r>
              <a:rPr lang="sv-SE" dirty="0" err="1"/>
              <a:t>groups</a:t>
            </a:r>
            <a:r>
              <a:rPr lang="sv-SE" dirty="0"/>
              <a:t>)</a:t>
            </a:r>
          </a:p>
        </p:txBody>
      </p:sp>
    </p:spTree>
    <p:extLst>
      <p:ext uri="{BB962C8B-B14F-4D97-AF65-F5344CB8AC3E}">
        <p14:creationId xmlns:p14="http://schemas.microsoft.com/office/powerpoint/2010/main" val="1005380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48C6BB2-2868-BA73-650A-7BA2278FD9D7}"/>
              </a:ext>
            </a:extLst>
          </p:cNvPr>
          <p:cNvSpPr>
            <a:spLocks noGrp="1"/>
          </p:cNvSpPr>
          <p:nvPr>
            <p:ph type="title"/>
          </p:nvPr>
        </p:nvSpPr>
        <p:spPr>
          <a:xfrm>
            <a:off x="492370" y="605896"/>
            <a:ext cx="3084844" cy="5646208"/>
          </a:xfrm>
        </p:spPr>
        <p:txBody>
          <a:bodyPr anchor="ctr">
            <a:normAutofit/>
          </a:bodyPr>
          <a:lstStyle/>
          <a:p>
            <a:r>
              <a:rPr lang="sv-SE" sz="3600">
                <a:solidFill>
                  <a:srgbClr val="FFFFFF"/>
                </a:solidFill>
              </a:rPr>
              <a:t>Municipal responsibility for what?</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0C2DECB-F2FB-35FE-D3FC-6EF728FCF915}"/>
              </a:ext>
            </a:extLst>
          </p:cNvPr>
          <p:cNvSpPr>
            <a:spLocks noGrp="1"/>
          </p:cNvSpPr>
          <p:nvPr>
            <p:ph idx="1"/>
          </p:nvPr>
        </p:nvSpPr>
        <p:spPr>
          <a:xfrm>
            <a:off x="4742016" y="605896"/>
            <a:ext cx="6413663" cy="5646208"/>
          </a:xfrm>
        </p:spPr>
        <p:txBody>
          <a:bodyPr anchor="ctr">
            <a:normAutofit/>
          </a:bodyPr>
          <a:lstStyle/>
          <a:p>
            <a:r>
              <a:rPr lang="sv-SE" sz="2400" dirty="0"/>
              <a:t>For </a:t>
            </a:r>
            <a:r>
              <a:rPr lang="sv-SE" sz="2400" dirty="0" err="1"/>
              <a:t>fulfilling</a:t>
            </a:r>
            <a:r>
              <a:rPr lang="sv-SE" sz="2400" dirty="0"/>
              <a:t> the </a:t>
            </a:r>
            <a:r>
              <a:rPr lang="sv-SE" sz="2400" dirty="0" err="1"/>
              <a:t>laws</a:t>
            </a:r>
            <a:r>
              <a:rPr lang="sv-SE" sz="2400" dirty="0"/>
              <a:t> and national </a:t>
            </a:r>
            <a:r>
              <a:rPr lang="sv-SE" sz="2400" dirty="0" err="1"/>
              <a:t>policies</a:t>
            </a:r>
            <a:r>
              <a:rPr lang="sv-SE" sz="2400" dirty="0"/>
              <a:t>?</a:t>
            </a:r>
          </a:p>
          <a:p>
            <a:pPr lvl="1"/>
            <a:r>
              <a:rPr lang="sv-SE" sz="2000" dirty="0" err="1"/>
              <a:t>Equality</a:t>
            </a:r>
            <a:r>
              <a:rPr lang="sv-SE" sz="2000" dirty="0"/>
              <a:t> in </a:t>
            </a:r>
            <a:r>
              <a:rPr lang="sv-SE" sz="2000" dirty="0" err="1"/>
              <a:t>living</a:t>
            </a:r>
            <a:r>
              <a:rPr lang="sv-SE" sz="2000" dirty="0"/>
              <a:t> </a:t>
            </a:r>
            <a:r>
              <a:rPr lang="sv-SE" sz="2000" dirty="0" err="1"/>
              <a:t>conditions</a:t>
            </a:r>
            <a:endParaRPr lang="sv-SE" sz="2000" dirty="0"/>
          </a:p>
          <a:p>
            <a:pPr lvl="1"/>
            <a:endParaRPr lang="en-US" sz="2000" b="0" i="0" u="none" strike="noStrike" baseline="0" dirty="0"/>
          </a:p>
          <a:p>
            <a:pPr lvl="1"/>
            <a:r>
              <a:rPr lang="en-US" sz="2000" b="0" i="0" u="none" strike="noStrike" baseline="0" dirty="0"/>
              <a:t>A 2018 review of the Law on Disability Support - LSS and personal assistance allowance shows that the costs for services, and especially personal assistance allowance, have increased over a longer period </a:t>
            </a:r>
            <a:r>
              <a:rPr lang="en-US" sz="2000" b="0" i="0" u="none" strike="noStrike" baseline="0"/>
              <a:t>of time </a:t>
            </a:r>
            <a:endParaRPr lang="en-US" sz="2000" b="0" i="0" u="none" strike="noStrike" baseline="0" dirty="0"/>
          </a:p>
          <a:p>
            <a:pPr lvl="2"/>
            <a:r>
              <a:rPr lang="en-US" sz="1600" dirty="0"/>
              <a:t>P</a:t>
            </a:r>
            <a:r>
              <a:rPr lang="en-US" sz="1600" b="0" i="0" u="none" strike="noStrike" baseline="0" dirty="0"/>
              <a:t>roposes that a new law on support and service for certain persons with disabilities should replace the current law</a:t>
            </a:r>
            <a:endParaRPr lang="sv-SE" sz="1600" dirty="0"/>
          </a:p>
          <a:p>
            <a:pPr lvl="1"/>
            <a:r>
              <a:rPr lang="en-US" sz="2000" dirty="0"/>
              <a:t>In 2019, the municipalities reported a budget deficit for disability support and “many municipalities believe that the tougher situation requires austerity policies/ … / Waiting time during assessment continue to increase. This means that people with disabilities may have to wait a long time to receive the support to which they are entitled. Sometimes several years.”</a:t>
            </a:r>
          </a:p>
          <a:p>
            <a:pPr lvl="2"/>
            <a:r>
              <a:rPr lang="sv-SE" sz="1600" dirty="0" err="1"/>
              <a:t>Inequal</a:t>
            </a:r>
            <a:r>
              <a:rPr lang="sv-SE" sz="1600" dirty="0"/>
              <a:t> terms </a:t>
            </a:r>
            <a:r>
              <a:rPr lang="sv-SE" sz="1600" dirty="0" err="1"/>
              <a:t>between</a:t>
            </a:r>
            <a:r>
              <a:rPr lang="sv-SE" sz="1600" dirty="0"/>
              <a:t> </a:t>
            </a:r>
            <a:r>
              <a:rPr lang="sv-SE" sz="1600" dirty="0" err="1"/>
              <a:t>municipalities</a:t>
            </a:r>
            <a:endParaRPr lang="sv-SE" sz="1600" b="0" i="0" u="none" strike="noStrike" dirty="0">
              <a:effectLst/>
            </a:endParaRPr>
          </a:p>
          <a:p>
            <a:pPr marL="914400" lvl="2" indent="0">
              <a:buNone/>
            </a:pPr>
            <a:endParaRPr lang="sv-SE" dirty="0"/>
          </a:p>
        </p:txBody>
      </p:sp>
    </p:spTree>
    <p:extLst>
      <p:ext uri="{BB962C8B-B14F-4D97-AF65-F5344CB8AC3E}">
        <p14:creationId xmlns:p14="http://schemas.microsoft.com/office/powerpoint/2010/main" val="2293972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C6BB2-2868-BA73-650A-7BA2278FD9D7}"/>
              </a:ext>
            </a:extLst>
          </p:cNvPr>
          <p:cNvSpPr>
            <a:spLocks noGrp="1"/>
          </p:cNvSpPr>
          <p:nvPr>
            <p:ph type="title"/>
          </p:nvPr>
        </p:nvSpPr>
        <p:spPr/>
        <p:txBody>
          <a:bodyPr/>
          <a:lstStyle/>
          <a:p>
            <a:r>
              <a:rPr lang="sv-SE"/>
              <a:t> Whose responsibility for whom?</a:t>
            </a:r>
            <a:endParaRPr lang="sv-SE" dirty="0"/>
          </a:p>
        </p:txBody>
      </p:sp>
      <p:graphicFrame>
        <p:nvGraphicFramePr>
          <p:cNvPr id="15" name="Content Placeholder 2">
            <a:extLst>
              <a:ext uri="{FF2B5EF4-FFF2-40B4-BE49-F238E27FC236}">
                <a16:creationId xmlns:a16="http://schemas.microsoft.com/office/drawing/2014/main" id="{BDEEF00F-1E22-80C5-7AA4-8139A0BB1261}"/>
              </a:ext>
            </a:extLst>
          </p:cNvPr>
          <p:cNvGraphicFramePr>
            <a:graphicFrameLocks noGrp="1"/>
          </p:cNvGraphicFramePr>
          <p:nvPr>
            <p:ph idx="1"/>
            <p:extLst>
              <p:ext uri="{D42A27DB-BD31-4B8C-83A1-F6EECF244321}">
                <p14:modId xmlns:p14="http://schemas.microsoft.com/office/powerpoint/2010/main" val="3163389889"/>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7047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13">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15">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0" name="Straight Connector 17">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19">
            <a:extLst>
              <a:ext uri="{FF2B5EF4-FFF2-40B4-BE49-F238E27FC236}">
                <a16:creationId xmlns:a16="http://schemas.microsoft.com/office/drawing/2014/main" id="{4334CDA8-27BF-440A-ACE0-20D621D0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8173C4-24D5-728C-A5E4-21E258B13E6C}"/>
              </a:ext>
            </a:extLst>
          </p:cNvPr>
          <p:cNvSpPr>
            <a:spLocks noGrp="1"/>
          </p:cNvSpPr>
          <p:nvPr>
            <p:ph type="title"/>
          </p:nvPr>
        </p:nvSpPr>
        <p:spPr>
          <a:xfrm>
            <a:off x="638423" y="3766457"/>
            <a:ext cx="10909073" cy="1654629"/>
          </a:xfrm>
        </p:spPr>
        <p:txBody>
          <a:bodyPr vert="horz" lIns="91440" tIns="45720" rIns="91440" bIns="45720" rtlCol="0" anchor="b">
            <a:normAutofit/>
          </a:bodyPr>
          <a:lstStyle/>
          <a:p>
            <a:pPr algn="ctr"/>
            <a:r>
              <a:rPr lang="en-US" sz="6000">
                <a:solidFill>
                  <a:schemeClr val="tx1">
                    <a:lumMod val="85000"/>
                    <a:lumOff val="15000"/>
                  </a:schemeClr>
                </a:solidFill>
              </a:rPr>
              <a:t>Thank you for your attention</a:t>
            </a:r>
          </a:p>
        </p:txBody>
      </p:sp>
      <p:pic>
        <p:nvPicPr>
          <p:cNvPr id="32" name="Graphic 10" descr="Smiling Face with No Fill">
            <a:extLst>
              <a:ext uri="{FF2B5EF4-FFF2-40B4-BE49-F238E27FC236}">
                <a16:creationId xmlns:a16="http://schemas.microsoft.com/office/drawing/2014/main" id="{7C3AC856-9492-2DB2-A66E-B61AAB133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36412" y="932016"/>
            <a:ext cx="2506511" cy="2506511"/>
          </a:xfrm>
          <a:prstGeom prst="rect">
            <a:avLst/>
          </a:prstGeom>
        </p:spPr>
      </p:pic>
      <p:cxnSp>
        <p:nvCxnSpPr>
          <p:cNvPr id="33" name="Straight Connector 21">
            <a:extLst>
              <a:ext uri="{FF2B5EF4-FFF2-40B4-BE49-F238E27FC236}">
                <a16:creationId xmlns:a16="http://schemas.microsoft.com/office/drawing/2014/main" id="{4CA9F026-1368-4592-87F9-1B3A23C2D5C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34" name="Rectangle 23">
            <a:extLst>
              <a:ext uri="{FF2B5EF4-FFF2-40B4-BE49-F238E27FC236}">
                <a16:creationId xmlns:a16="http://schemas.microsoft.com/office/drawing/2014/main" id="{8F773DB8-304B-436F-BEFA-3FAAF35CF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25">
            <a:extLst>
              <a:ext uri="{FF2B5EF4-FFF2-40B4-BE49-F238E27FC236}">
                <a16:creationId xmlns:a16="http://schemas.microsoft.com/office/drawing/2014/main" id="{F1D7F3A9-0DAE-479A-B0B2-2E25F880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762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8">
            <a:extLst>
              <a:ext uri="{FF2B5EF4-FFF2-40B4-BE49-F238E27FC236}">
                <a16:creationId xmlns:a16="http://schemas.microsoft.com/office/drawing/2014/main" id="{79C0E2B3-7789-46B8-89A3-DDF58603C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dirty="0"/>
              <a:t>/</a:t>
            </a:r>
          </a:p>
        </p:txBody>
      </p:sp>
      <p:sp>
        <p:nvSpPr>
          <p:cNvPr id="2" name="Title 1">
            <a:extLst>
              <a:ext uri="{FF2B5EF4-FFF2-40B4-BE49-F238E27FC236}">
                <a16:creationId xmlns:a16="http://schemas.microsoft.com/office/drawing/2014/main" id="{7473C354-898B-C3A4-804D-9E2B12CCDF2D}"/>
              </a:ext>
            </a:extLst>
          </p:cNvPr>
          <p:cNvSpPr>
            <a:spLocks noGrp="1"/>
          </p:cNvSpPr>
          <p:nvPr>
            <p:ph type="title"/>
          </p:nvPr>
        </p:nvSpPr>
        <p:spPr>
          <a:xfrm>
            <a:off x="1097280" y="4844374"/>
            <a:ext cx="10058400" cy="1188995"/>
          </a:xfrm>
        </p:spPr>
        <p:txBody>
          <a:bodyPr anchor="ctr">
            <a:normAutofit/>
          </a:bodyPr>
          <a:lstStyle/>
          <a:p>
            <a:pPr algn="ctr"/>
            <a:r>
              <a:rPr lang="sv-SE"/>
              <a:t>Sweden`s disability policies</a:t>
            </a:r>
          </a:p>
        </p:txBody>
      </p:sp>
      <p:graphicFrame>
        <p:nvGraphicFramePr>
          <p:cNvPr id="14" name="Content Placeholder 2">
            <a:extLst>
              <a:ext uri="{FF2B5EF4-FFF2-40B4-BE49-F238E27FC236}">
                <a16:creationId xmlns:a16="http://schemas.microsoft.com/office/drawing/2014/main" id="{9B9ECBB4-5D18-29EE-BF06-14DD552D0EE4}"/>
              </a:ext>
            </a:extLst>
          </p:cNvPr>
          <p:cNvGraphicFramePr>
            <a:graphicFrameLocks noGrp="1"/>
          </p:cNvGraphicFramePr>
          <p:nvPr>
            <p:ph idx="1"/>
            <p:extLst>
              <p:ext uri="{D42A27DB-BD31-4B8C-83A1-F6EECF244321}">
                <p14:modId xmlns:p14="http://schemas.microsoft.com/office/powerpoint/2010/main" val="4286168775"/>
              </p:ext>
            </p:extLst>
          </p:nvPr>
        </p:nvGraphicFramePr>
        <p:xfrm>
          <a:off x="1036319" y="680936"/>
          <a:ext cx="10119362" cy="3765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88123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A7DB-9CAD-F940-9F63-D94E2A86D783}"/>
              </a:ext>
            </a:extLst>
          </p:cNvPr>
          <p:cNvSpPr>
            <a:spLocks noGrp="1"/>
          </p:cNvSpPr>
          <p:nvPr>
            <p:ph type="title"/>
          </p:nvPr>
        </p:nvSpPr>
        <p:spPr>
          <a:xfrm>
            <a:off x="1097280" y="286603"/>
            <a:ext cx="10058400" cy="1450757"/>
          </a:xfrm>
        </p:spPr>
        <p:txBody>
          <a:bodyPr>
            <a:normAutofit/>
          </a:bodyPr>
          <a:lstStyle/>
          <a:p>
            <a:r>
              <a:rPr lang="sv-SE" dirty="0" err="1"/>
              <a:t>What</a:t>
            </a:r>
            <a:r>
              <a:rPr lang="sv-SE" dirty="0"/>
              <a:t> is </a:t>
            </a:r>
            <a:r>
              <a:rPr lang="sv-SE" dirty="0" err="1"/>
              <a:t>disability</a:t>
            </a:r>
            <a:r>
              <a:rPr lang="sv-SE" dirty="0"/>
              <a:t>?</a:t>
            </a:r>
          </a:p>
        </p:txBody>
      </p:sp>
      <p:graphicFrame>
        <p:nvGraphicFramePr>
          <p:cNvPr id="5" name="Content Placeholder 2">
            <a:extLst>
              <a:ext uri="{FF2B5EF4-FFF2-40B4-BE49-F238E27FC236}">
                <a16:creationId xmlns:a16="http://schemas.microsoft.com/office/drawing/2014/main" id="{ABE8CEF7-3FE5-A18F-AB2E-BB7E04A04F78}"/>
              </a:ext>
            </a:extLst>
          </p:cNvPr>
          <p:cNvGraphicFramePr>
            <a:graphicFrameLocks noGrp="1"/>
          </p:cNvGraphicFramePr>
          <p:nvPr>
            <p:ph idx="1"/>
            <p:extLst>
              <p:ext uri="{D42A27DB-BD31-4B8C-83A1-F6EECF244321}">
                <p14:modId xmlns:p14="http://schemas.microsoft.com/office/powerpoint/2010/main" val="372474176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9861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BBB2C7B-C32C-2899-7B91-883E816711B8}"/>
              </a:ext>
            </a:extLst>
          </p:cNvPr>
          <p:cNvSpPr>
            <a:spLocks noGrp="1"/>
          </p:cNvSpPr>
          <p:nvPr>
            <p:ph type="title"/>
          </p:nvPr>
        </p:nvSpPr>
        <p:spPr>
          <a:xfrm>
            <a:off x="492370" y="605896"/>
            <a:ext cx="3084844" cy="5646208"/>
          </a:xfrm>
        </p:spPr>
        <p:txBody>
          <a:bodyPr anchor="ctr">
            <a:normAutofit/>
          </a:bodyPr>
          <a:lstStyle/>
          <a:p>
            <a:r>
              <a:rPr lang="sv-SE" sz="3600">
                <a:solidFill>
                  <a:srgbClr val="FFFFFF"/>
                </a:solidFill>
              </a:rPr>
              <a:t>Laws governing support and services</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C06260C-1AFD-B2E4-2151-99C48FFB06EC}"/>
              </a:ext>
            </a:extLst>
          </p:cNvPr>
          <p:cNvSpPr>
            <a:spLocks noGrp="1"/>
          </p:cNvSpPr>
          <p:nvPr>
            <p:ph idx="1"/>
          </p:nvPr>
        </p:nvSpPr>
        <p:spPr>
          <a:xfrm>
            <a:off x="4742016" y="605896"/>
            <a:ext cx="6413663" cy="5646208"/>
          </a:xfrm>
        </p:spPr>
        <p:txBody>
          <a:bodyPr anchor="ctr">
            <a:normAutofit/>
          </a:bodyPr>
          <a:lstStyle/>
          <a:p>
            <a:r>
              <a:rPr lang="en-US" sz="1500" b="1" i="0" u="none" strike="noStrike" baseline="0"/>
              <a:t>Health Services Act </a:t>
            </a:r>
            <a:r>
              <a:rPr lang="sv-SE" sz="1500" b="1" i="0">
                <a:effectLst/>
              </a:rPr>
              <a:t>(2017:30)</a:t>
            </a:r>
            <a:endParaRPr lang="en-US" sz="1500" b="1" i="0" u="none" strike="noStrike" baseline="0"/>
          </a:p>
          <a:p>
            <a:r>
              <a:rPr lang="en-US" sz="1500" i="0" u="none" strike="noStrike">
                <a:effectLst/>
              </a:rPr>
              <a:t>Section 1: The goal of health and medical care is good health and care on equal terms for the entire population. Care must be given with respect for the equal value of all people and for the dignity of the individual. </a:t>
            </a:r>
            <a:r>
              <a:rPr lang="en-US" sz="1500" b="1" i="0" u="none" strike="noStrike">
                <a:effectLst/>
              </a:rPr>
              <a:t>Those who have the greatest need for health and medical care must be given priority for care.</a:t>
            </a:r>
            <a:endParaRPr lang="en-US" sz="1500" b="1" i="0" u="none" strike="noStrike" baseline="0"/>
          </a:p>
          <a:p>
            <a:endParaRPr lang="en-US" sz="1500" b="1" i="0" u="none" strike="noStrike" baseline="0"/>
          </a:p>
          <a:p>
            <a:r>
              <a:rPr lang="en-US" sz="1500" b="1" i="0" u="none" strike="noStrike" baseline="0"/>
              <a:t>Education Act </a:t>
            </a:r>
            <a:r>
              <a:rPr lang="sv-SE" sz="1500" b="1" i="0">
                <a:effectLst/>
              </a:rPr>
              <a:t>(2010:800)</a:t>
            </a:r>
            <a:endParaRPr lang="en-US" sz="1500" b="1" i="0" u="none" strike="noStrike" baseline="0"/>
          </a:p>
          <a:p>
            <a:r>
              <a:rPr lang="en-US" sz="1500" i="0" u="none" strike="noStrike">
                <a:effectLst/>
              </a:rPr>
              <a:t>Section 4: The education within the school system aims for children and students to acquire and develop knowledge and values. It should promote the development and learning of all children and students as well as a lifelong desire to learn. The education must also convey and anchor respect for human rights and the fundamental democratic values on which Swedish society rests.</a:t>
            </a:r>
          </a:p>
          <a:p>
            <a:r>
              <a:rPr lang="en-US" sz="1500" b="1" i="0" u="none" strike="noStrike">
                <a:effectLst/>
              </a:rPr>
              <a:t>The education must take into account the different needs of children and students. </a:t>
            </a:r>
            <a:r>
              <a:rPr lang="en-US" sz="1500" i="0" u="none" strike="noStrike">
                <a:effectLst/>
              </a:rPr>
              <a:t>Children and students should be given support and stimulation so that they develop as far as possible. One aim should be to compensate differences in the children's and students' ability to utilize and take part in the education.</a:t>
            </a:r>
            <a:endParaRPr lang="sv-SE" sz="1500" i="0" u="none" strike="noStrike" baseline="0"/>
          </a:p>
          <a:p>
            <a:pPr lvl="1"/>
            <a:endParaRPr lang="sv-SE" sz="1500" dirty="0"/>
          </a:p>
        </p:txBody>
      </p:sp>
    </p:spTree>
    <p:extLst>
      <p:ext uri="{BB962C8B-B14F-4D97-AF65-F5344CB8AC3E}">
        <p14:creationId xmlns:p14="http://schemas.microsoft.com/office/powerpoint/2010/main" val="382723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3B37B30-E8C3-B75A-5DA1-688FD6B0031E}"/>
              </a:ext>
            </a:extLst>
          </p:cNvPr>
          <p:cNvSpPr>
            <a:spLocks noGrp="1"/>
          </p:cNvSpPr>
          <p:nvPr>
            <p:ph type="title"/>
          </p:nvPr>
        </p:nvSpPr>
        <p:spPr>
          <a:xfrm>
            <a:off x="492370" y="605896"/>
            <a:ext cx="3084844" cy="5646208"/>
          </a:xfrm>
        </p:spPr>
        <p:txBody>
          <a:bodyPr anchor="ctr">
            <a:normAutofit/>
          </a:bodyPr>
          <a:lstStyle/>
          <a:p>
            <a:r>
              <a:rPr lang="sv-SE" sz="3600">
                <a:solidFill>
                  <a:srgbClr val="FFFFFF"/>
                </a:solidFill>
              </a:rPr>
              <a:t>Laws governing disability support and services</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0EC4E45D-9454-BF19-CD36-399C99302AB6}"/>
              </a:ext>
            </a:extLst>
          </p:cNvPr>
          <p:cNvSpPr>
            <a:spLocks noGrp="1"/>
          </p:cNvSpPr>
          <p:nvPr>
            <p:ph idx="1"/>
          </p:nvPr>
        </p:nvSpPr>
        <p:spPr>
          <a:xfrm>
            <a:off x="4742016" y="605896"/>
            <a:ext cx="6413663" cy="5646208"/>
          </a:xfrm>
        </p:spPr>
        <p:txBody>
          <a:bodyPr anchor="ctr">
            <a:normAutofit/>
          </a:bodyPr>
          <a:lstStyle/>
          <a:p>
            <a:r>
              <a:rPr lang="en-US" sz="1700" b="1" i="0" u="none" strike="noStrike" baseline="0"/>
              <a:t>Social Services Act </a:t>
            </a:r>
            <a:r>
              <a:rPr lang="sv-SE" sz="1700" b="1" i="0">
                <a:effectLst/>
              </a:rPr>
              <a:t>(2001:453)</a:t>
            </a:r>
            <a:endParaRPr lang="en-US" sz="1700" b="1"/>
          </a:p>
          <a:p>
            <a:r>
              <a:rPr lang="en-US" sz="1700" i="0" u="none" strike="noStrike">
                <a:effectLst/>
              </a:rPr>
              <a:t>Section 1: The social service of society shall, on the basis of democracy and solidarity, </a:t>
            </a:r>
            <a:r>
              <a:rPr lang="en-US" sz="1700" b="1" i="0" u="none" strike="noStrike">
                <a:effectLst/>
              </a:rPr>
              <a:t>promote the people's economic and social security, equality in living conditions, active participation in society</a:t>
            </a:r>
          </a:p>
          <a:p>
            <a:endParaRPr lang="en-US" sz="1700" b="1" i="0" u="none" strike="noStrike" baseline="0"/>
          </a:p>
          <a:p>
            <a:r>
              <a:rPr lang="en-US" sz="1700" b="1" i="0" u="none" strike="noStrike" baseline="0"/>
              <a:t>The Law concerning support and services for persons with certain disabilities (</a:t>
            </a:r>
            <a:r>
              <a:rPr lang="sv-SE" sz="1700" b="1" i="0" u="none" strike="noStrike" baseline="0"/>
              <a:t>LSS) </a:t>
            </a:r>
            <a:r>
              <a:rPr lang="sv-SE" sz="1700" b="1" i="0">
                <a:effectLst/>
              </a:rPr>
              <a:t>(1993:387)</a:t>
            </a:r>
          </a:p>
          <a:p>
            <a:r>
              <a:rPr lang="en-US" sz="1700" i="0" u="none" strike="noStrike">
                <a:effectLst/>
              </a:rPr>
              <a:t>Section 5 Activities under this Act shall </a:t>
            </a:r>
            <a:r>
              <a:rPr lang="en-US" sz="1700" b="1" i="0" u="none" strike="noStrike">
                <a:effectLst/>
              </a:rPr>
              <a:t>promote equality in living conditions and full participation in society</a:t>
            </a:r>
            <a:r>
              <a:rPr lang="en-US" sz="1700" i="0" u="none" strike="noStrike">
                <a:effectLst/>
              </a:rPr>
              <a:t>/ … /The goal shall be that the individual is given the opportunity to live like others.</a:t>
            </a:r>
          </a:p>
          <a:p>
            <a:r>
              <a:rPr lang="en-US" sz="1700" i="0" u="none" strike="noStrike">
                <a:effectLst/>
              </a:rPr>
              <a:t>Section 6 / Ceases to apply U: 2023-07-01 / The activities according to this Act shall be of good quality and conducted in collaboration with other relevant community bodies and authorities. The activities must be based on respect for the individual's right to self-determination and integrity. The individual shall, to the greatest possible extent, be given influence and co-determination over initiatives that are given</a:t>
            </a:r>
            <a:endParaRPr lang="sv-SE" sz="1700"/>
          </a:p>
        </p:txBody>
      </p:sp>
    </p:spTree>
    <p:extLst>
      <p:ext uri="{BB962C8B-B14F-4D97-AF65-F5344CB8AC3E}">
        <p14:creationId xmlns:p14="http://schemas.microsoft.com/office/powerpoint/2010/main" val="100156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F700-2B67-73AC-A916-6C2D542D9C03}"/>
              </a:ext>
            </a:extLst>
          </p:cNvPr>
          <p:cNvSpPr>
            <a:spLocks noGrp="1"/>
          </p:cNvSpPr>
          <p:nvPr>
            <p:ph type="title"/>
          </p:nvPr>
        </p:nvSpPr>
        <p:spPr/>
        <p:txBody>
          <a:bodyPr/>
          <a:lstStyle/>
          <a:p>
            <a:r>
              <a:rPr lang="en-US" sz="4400" b="0" u="none" strike="noStrike" baseline="0" dirty="0"/>
              <a:t>Support and services on national, regional and municipal level in Sweden</a:t>
            </a:r>
            <a:endParaRPr lang="sv-SE" dirty="0"/>
          </a:p>
        </p:txBody>
      </p:sp>
      <p:pic>
        <p:nvPicPr>
          <p:cNvPr id="5" name="Content Placeholder 4">
            <a:extLst>
              <a:ext uri="{FF2B5EF4-FFF2-40B4-BE49-F238E27FC236}">
                <a16:creationId xmlns:a16="http://schemas.microsoft.com/office/drawing/2014/main" id="{4347B5A7-9DCE-F4F2-57C6-8B626D2C8328}"/>
              </a:ext>
            </a:extLst>
          </p:cNvPr>
          <p:cNvPicPr>
            <a:picLocks noGrp="1" noChangeAspect="1"/>
          </p:cNvPicPr>
          <p:nvPr>
            <p:ph idx="1"/>
          </p:nvPr>
        </p:nvPicPr>
        <p:blipFill>
          <a:blip r:embed="rId3"/>
          <a:stretch>
            <a:fillRect/>
          </a:stretch>
        </p:blipFill>
        <p:spPr>
          <a:xfrm>
            <a:off x="2429262" y="1629847"/>
            <a:ext cx="7156030" cy="4611239"/>
          </a:xfrm>
        </p:spPr>
      </p:pic>
      <p:sp>
        <p:nvSpPr>
          <p:cNvPr id="6" name="TextBox 5">
            <a:extLst>
              <a:ext uri="{FF2B5EF4-FFF2-40B4-BE49-F238E27FC236}">
                <a16:creationId xmlns:a16="http://schemas.microsoft.com/office/drawing/2014/main" id="{7F8A0D36-AC19-EF72-B052-2F89A5548817}"/>
              </a:ext>
            </a:extLst>
          </p:cNvPr>
          <p:cNvSpPr txBox="1"/>
          <p:nvPr/>
        </p:nvSpPr>
        <p:spPr>
          <a:xfrm>
            <a:off x="8810625" y="6056420"/>
            <a:ext cx="1549335" cy="369332"/>
          </a:xfrm>
          <a:prstGeom prst="rect">
            <a:avLst/>
          </a:prstGeom>
          <a:noFill/>
        </p:spPr>
        <p:txBody>
          <a:bodyPr wrap="none" rtlCol="0">
            <a:spAutoFit/>
          </a:bodyPr>
          <a:lstStyle/>
          <a:p>
            <a:r>
              <a:rPr lang="sv-SE" dirty="0"/>
              <a:t>Source: EASPD</a:t>
            </a:r>
          </a:p>
        </p:txBody>
      </p:sp>
    </p:spTree>
    <p:extLst>
      <p:ext uri="{BB962C8B-B14F-4D97-AF65-F5344CB8AC3E}">
        <p14:creationId xmlns:p14="http://schemas.microsoft.com/office/powerpoint/2010/main" val="2105907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DBE6B-ED0A-0D5F-1018-11C70FCF5A42}"/>
              </a:ext>
            </a:extLst>
          </p:cNvPr>
          <p:cNvSpPr>
            <a:spLocks noGrp="1"/>
          </p:cNvSpPr>
          <p:nvPr>
            <p:ph type="title"/>
          </p:nvPr>
        </p:nvSpPr>
        <p:spPr/>
        <p:txBody>
          <a:bodyPr>
            <a:normAutofit/>
          </a:bodyPr>
          <a:lstStyle/>
          <a:p>
            <a:r>
              <a:rPr lang="sv-SE"/>
              <a:t>National level –support targeting PwD</a:t>
            </a:r>
          </a:p>
        </p:txBody>
      </p:sp>
      <p:graphicFrame>
        <p:nvGraphicFramePr>
          <p:cNvPr id="5" name="Content Placeholder 2">
            <a:extLst>
              <a:ext uri="{FF2B5EF4-FFF2-40B4-BE49-F238E27FC236}">
                <a16:creationId xmlns:a16="http://schemas.microsoft.com/office/drawing/2014/main" id="{A0B24880-60E1-7242-D578-0F2BFC89F909}"/>
              </a:ext>
            </a:extLst>
          </p:cNvPr>
          <p:cNvGraphicFramePr>
            <a:graphicFrameLocks noGrp="1"/>
          </p:cNvGraphicFramePr>
          <p:nvPr>
            <p:ph idx="1"/>
            <p:extLst>
              <p:ext uri="{D42A27DB-BD31-4B8C-83A1-F6EECF244321}">
                <p14:modId xmlns:p14="http://schemas.microsoft.com/office/powerpoint/2010/main" val="2702794086"/>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5302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CF5C3-887A-E816-3E77-9719E81CE9A0}"/>
              </a:ext>
            </a:extLst>
          </p:cNvPr>
          <p:cNvSpPr>
            <a:spLocks noGrp="1"/>
          </p:cNvSpPr>
          <p:nvPr>
            <p:ph type="title"/>
          </p:nvPr>
        </p:nvSpPr>
        <p:spPr>
          <a:xfrm>
            <a:off x="1097280" y="286603"/>
            <a:ext cx="10058400" cy="1450757"/>
          </a:xfrm>
        </p:spPr>
        <p:txBody>
          <a:bodyPr>
            <a:normAutofit/>
          </a:bodyPr>
          <a:lstStyle/>
          <a:p>
            <a:r>
              <a:rPr lang="sv-SE"/>
              <a:t>National level –support targeting PwD</a:t>
            </a:r>
          </a:p>
        </p:txBody>
      </p:sp>
      <p:graphicFrame>
        <p:nvGraphicFramePr>
          <p:cNvPr id="14" name="Content Placeholder 2">
            <a:extLst>
              <a:ext uri="{FF2B5EF4-FFF2-40B4-BE49-F238E27FC236}">
                <a16:creationId xmlns:a16="http://schemas.microsoft.com/office/drawing/2014/main" id="{A00C2AD7-77C2-EB25-2CB1-FF425BA07387}"/>
              </a:ext>
            </a:extLst>
          </p:cNvPr>
          <p:cNvGraphicFramePr>
            <a:graphicFrameLocks noGrp="1"/>
          </p:cNvGraphicFramePr>
          <p:nvPr>
            <p:ph idx="1"/>
            <p:extLst>
              <p:ext uri="{D42A27DB-BD31-4B8C-83A1-F6EECF244321}">
                <p14:modId xmlns:p14="http://schemas.microsoft.com/office/powerpoint/2010/main" val="332488386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221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48C6BB2-2868-BA73-650A-7BA2278FD9D7}"/>
              </a:ext>
            </a:extLst>
          </p:cNvPr>
          <p:cNvSpPr>
            <a:spLocks noGrp="1"/>
          </p:cNvSpPr>
          <p:nvPr>
            <p:ph type="title"/>
          </p:nvPr>
        </p:nvSpPr>
        <p:spPr>
          <a:xfrm>
            <a:off x="492370" y="605896"/>
            <a:ext cx="3084844" cy="5646208"/>
          </a:xfrm>
        </p:spPr>
        <p:txBody>
          <a:bodyPr anchor="ctr">
            <a:normAutofit/>
          </a:bodyPr>
          <a:lstStyle/>
          <a:p>
            <a:r>
              <a:rPr lang="sv-SE" sz="3600">
                <a:solidFill>
                  <a:srgbClr val="FFFFFF"/>
                </a:solidFill>
              </a:rPr>
              <a:t>National responsibility for what?</a:t>
            </a:r>
          </a:p>
        </p:txBody>
      </p:sp>
      <p:sp>
        <p:nvSpPr>
          <p:cNvPr id="7"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0C2DECB-F2FB-35FE-D3FC-6EF728FCF915}"/>
              </a:ext>
            </a:extLst>
          </p:cNvPr>
          <p:cNvSpPr>
            <a:spLocks noGrp="1"/>
          </p:cNvSpPr>
          <p:nvPr>
            <p:ph idx="1"/>
          </p:nvPr>
        </p:nvSpPr>
        <p:spPr>
          <a:xfrm>
            <a:off x="4742016" y="605896"/>
            <a:ext cx="6413663" cy="5646208"/>
          </a:xfrm>
        </p:spPr>
        <p:txBody>
          <a:bodyPr anchor="ctr">
            <a:normAutofit/>
          </a:bodyPr>
          <a:lstStyle/>
          <a:p>
            <a:r>
              <a:rPr lang="sv-SE" dirty="0"/>
              <a:t>For </a:t>
            </a:r>
            <a:r>
              <a:rPr lang="sv-SE" dirty="0" err="1"/>
              <a:t>fulfilling</a:t>
            </a:r>
            <a:r>
              <a:rPr lang="sv-SE" dirty="0"/>
              <a:t> the </a:t>
            </a:r>
            <a:r>
              <a:rPr lang="sv-SE" dirty="0" err="1"/>
              <a:t>laws</a:t>
            </a:r>
            <a:r>
              <a:rPr lang="sv-SE" dirty="0"/>
              <a:t> and national </a:t>
            </a:r>
            <a:r>
              <a:rPr lang="sv-SE" dirty="0" err="1"/>
              <a:t>policies</a:t>
            </a:r>
            <a:r>
              <a:rPr lang="sv-SE" dirty="0"/>
              <a:t>?</a:t>
            </a:r>
          </a:p>
          <a:p>
            <a:pPr lvl="1"/>
            <a:r>
              <a:rPr lang="sv-SE" dirty="0" err="1"/>
              <a:t>Equality</a:t>
            </a:r>
            <a:r>
              <a:rPr lang="sv-SE" dirty="0"/>
              <a:t> in </a:t>
            </a:r>
            <a:r>
              <a:rPr lang="sv-SE" dirty="0" err="1"/>
              <a:t>living</a:t>
            </a:r>
            <a:r>
              <a:rPr lang="sv-SE" dirty="0"/>
              <a:t> </a:t>
            </a:r>
            <a:r>
              <a:rPr lang="sv-SE" dirty="0" err="1"/>
              <a:t>conditions</a:t>
            </a:r>
            <a:r>
              <a:rPr lang="sv-SE" dirty="0"/>
              <a:t> </a:t>
            </a:r>
          </a:p>
          <a:p>
            <a:r>
              <a:rPr lang="en-GB" dirty="0">
                <a:effectLst/>
                <a:ea typeface="Calibri" panose="020F0502020204030204" pitchFamily="34" charset="0"/>
              </a:rPr>
              <a:t>The economic situation for people with disabilities is worse than for the rest of the population.</a:t>
            </a:r>
          </a:p>
          <a:p>
            <a:pPr lvl="2"/>
            <a:r>
              <a:rPr lang="en-GB" dirty="0">
                <a:effectLst/>
                <a:ea typeface="Calibri" panose="020F0502020204030204" pitchFamily="34" charset="0"/>
              </a:rPr>
              <a:t>Financial situation differs between women and men with disabilities as well as between people with disabilities with or without an immigrant background</a:t>
            </a:r>
          </a:p>
          <a:p>
            <a:pPr lvl="1"/>
            <a:r>
              <a:rPr lang="en-GB" dirty="0">
                <a:effectLst/>
                <a:ea typeface="Calibri" panose="020F0502020204030204" pitchFamily="34" charset="0"/>
              </a:rPr>
              <a:t>Long-term financial assistance are more common among people with services according to the LSS-legislation,  and the Social Services Act (</a:t>
            </a:r>
            <a:r>
              <a:rPr lang="en-GB" dirty="0" err="1">
                <a:effectLst/>
                <a:ea typeface="Calibri" panose="020F0502020204030204" pitchFamily="34" charset="0"/>
              </a:rPr>
              <a:t>SoL</a:t>
            </a:r>
            <a:r>
              <a:rPr lang="en-GB" dirty="0">
                <a:effectLst/>
                <a:ea typeface="Calibri" panose="020F0502020204030204" pitchFamily="34" charset="0"/>
              </a:rPr>
              <a:t>) </a:t>
            </a:r>
          </a:p>
          <a:p>
            <a:pPr lvl="2"/>
            <a:r>
              <a:rPr lang="en-GB" dirty="0">
                <a:effectLst/>
                <a:ea typeface="Calibri" panose="020F0502020204030204" pitchFamily="34" charset="0"/>
              </a:rPr>
              <a:t>Within </a:t>
            </a:r>
            <a:r>
              <a:rPr lang="en-GB" dirty="0" err="1">
                <a:effectLst/>
                <a:ea typeface="Calibri" panose="020F0502020204030204" pitchFamily="34" charset="0"/>
              </a:rPr>
              <a:t>SoL</a:t>
            </a:r>
            <a:r>
              <a:rPr lang="en-GB" dirty="0">
                <a:effectLst/>
                <a:ea typeface="Calibri" panose="020F0502020204030204" pitchFamily="34" charset="0"/>
              </a:rPr>
              <a:t>, people with mental disabilities are overrepresented</a:t>
            </a:r>
          </a:p>
          <a:p>
            <a:r>
              <a:rPr lang="en-GB" dirty="0">
                <a:ea typeface="Calibri" panose="020F0502020204030204" pitchFamily="34" charset="0"/>
              </a:rPr>
              <a:t>Employment in the open labour market</a:t>
            </a:r>
            <a:endParaRPr lang="en-GB" dirty="0">
              <a:effectLst/>
              <a:ea typeface="Calibri" panose="020F0502020204030204" pitchFamily="34" charset="0"/>
            </a:endParaRPr>
          </a:p>
          <a:p>
            <a:pPr lvl="1"/>
            <a:r>
              <a:rPr lang="en-GB" dirty="0">
                <a:effectLst/>
                <a:ea typeface="Calibri" panose="020F0502020204030204" pitchFamily="34" charset="0"/>
              </a:rPr>
              <a:t>The number of people participating in ‘wage subsidy programs’  at the Public employment services has decreased for all programs except employment at </a:t>
            </a:r>
            <a:r>
              <a:rPr lang="en-GB" dirty="0" err="1">
                <a:effectLst/>
                <a:ea typeface="Calibri" panose="020F0502020204030204" pitchFamily="34" charset="0"/>
              </a:rPr>
              <a:t>Samhall</a:t>
            </a:r>
            <a:r>
              <a:rPr lang="en-GB" dirty="0">
                <a:effectLst/>
                <a:ea typeface="Calibri" panose="020F0502020204030204" pitchFamily="34" charset="0"/>
              </a:rPr>
              <a:t> (sheltered employment), which in practice means a transfer from employment programs aiming at the open labour market to the sheltered employment.</a:t>
            </a:r>
            <a:endParaRPr lang="sv-SE" dirty="0">
              <a:effectLst/>
              <a:ea typeface="Calibri" panose="020F0502020204030204" pitchFamily="34" charset="0"/>
            </a:endParaRPr>
          </a:p>
          <a:p>
            <a:pPr lvl="1"/>
            <a:endParaRPr lang="sv-SE" dirty="0"/>
          </a:p>
        </p:txBody>
      </p:sp>
    </p:spTree>
    <p:extLst>
      <p:ext uri="{BB962C8B-B14F-4D97-AF65-F5344CB8AC3E}">
        <p14:creationId xmlns:p14="http://schemas.microsoft.com/office/powerpoint/2010/main" val="303649094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3761</TotalTime>
  <Words>2708</Words>
  <Application>Microsoft Office PowerPoint</Application>
  <PresentationFormat>Widescreen</PresentationFormat>
  <Paragraphs>172</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RobotoCondensed-Light</vt:lpstr>
      <vt:lpstr>Retrospect</vt:lpstr>
      <vt:lpstr>Whose responsibility? </vt:lpstr>
      <vt:lpstr>Sweden`s disability policies</vt:lpstr>
      <vt:lpstr>What is disability?</vt:lpstr>
      <vt:lpstr>Laws governing support and services</vt:lpstr>
      <vt:lpstr>Laws governing disability support and services</vt:lpstr>
      <vt:lpstr>Support and services on national, regional and municipal level in Sweden</vt:lpstr>
      <vt:lpstr>National level –support targeting PwD</vt:lpstr>
      <vt:lpstr>National level –support targeting PwD</vt:lpstr>
      <vt:lpstr>National responsibility for what?</vt:lpstr>
      <vt:lpstr>Regional level –support targeting PwD</vt:lpstr>
      <vt:lpstr>Regional responsibility for what?</vt:lpstr>
      <vt:lpstr>Municipal level -disability support</vt:lpstr>
      <vt:lpstr>Municipal level -disability support</vt:lpstr>
      <vt:lpstr>Municipal level -disability support</vt:lpstr>
      <vt:lpstr>Municipal responsibility for what?</vt:lpstr>
      <vt:lpstr> Whose responsibility for whom?</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“Whose responsibility?</dc:title>
  <dc:creator>Johanna Gustafsson</dc:creator>
  <cp:lastModifiedBy>Johanna Gustafsson</cp:lastModifiedBy>
  <cp:revision>19</cp:revision>
  <dcterms:created xsi:type="dcterms:W3CDTF">2022-06-12T17:30:19Z</dcterms:created>
  <dcterms:modified xsi:type="dcterms:W3CDTF">2022-06-15T08:11:50Z</dcterms:modified>
</cp:coreProperties>
</file>